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2" r:id="rId2"/>
    <p:sldId id="277" r:id="rId3"/>
    <p:sldId id="283" r:id="rId4"/>
    <p:sldId id="284" r:id="rId5"/>
    <p:sldId id="285" r:id="rId6"/>
    <p:sldId id="286" r:id="rId7"/>
    <p:sldId id="287" r:id="rId8"/>
    <p:sldId id="288" r:id="rId9"/>
    <p:sldId id="278" r:id="rId10"/>
    <p:sldId id="279" r:id="rId11"/>
    <p:sldId id="280" r:id="rId12"/>
    <p:sldId id="281" r:id="rId13"/>
    <p:sldId id="282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146D8-068F-4B6C-8A04-B9DDC72B2449}" type="datetimeFigureOut">
              <a:rPr lang="fa-IR" smtClean="0"/>
              <a:t>05/04/1439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8953F-82D7-4810-BF4D-304E0D246E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4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8953F-82D7-4810-BF4D-304E0D246EA5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875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8953F-82D7-4810-BF4D-304E0D246EA5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4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42BF-9337-4A44-8975-2F0F570A94AD}" type="datetime1">
              <a:rPr lang="en-US" smtClean="0"/>
              <a:t>12/23/2017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307-128B-4818-BDC9-D18B47694A95}" type="datetime1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517B-C213-4C4E-8ED8-3809BD3541D1}" type="datetime1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14F2-DA60-4A98-BD31-078D3C594608}" type="datetime1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07E-1DB1-4018-9CAB-91711C0D8F56}" type="datetime1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5BD2-92B6-4A27-9EFB-E8D0F65FBE1D}" type="datetime1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AF0A-5DE0-4D57-89E2-E5F61B3D1128}" type="datetime1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51F1-3F81-4385-BAD4-F700BAC0887E}" type="datetime1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43C5-86FF-429A-B945-EFF301587F45}" type="datetime1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5F3A-72CF-494E-A84C-9597A7DE50BD}" type="datetime1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4F1-235E-4C9D-8ED5-14A5492E21FB}" type="datetime1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EFB5A-DF26-4B2C-B67A-0B30090ECC6A}" type="datetime1">
              <a:rPr lang="en-US" smtClean="0"/>
              <a:t>12/23/2017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o82.ir/2016/10/18/%d8%b9%d9%84%d9%88%d9%85-%d9%86%d9%87%d9%85-%d9%81%d8%b5%d9%84-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aneshnameh.roshd.ir/mavara/mavara-index.php?page=%D9%86%DB%8C%D8%AA%D8%B1%D9%88%DA%98%D9%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200" y="1607641"/>
            <a:ext cx="7772400" cy="1470025"/>
          </a:xfrm>
        </p:spPr>
        <p:txBody>
          <a:bodyPr/>
          <a:lstStyle/>
          <a:p>
            <a:r>
              <a:rPr lang="fa-IR" dirty="0">
                <a:effectLst/>
                <a:cs typeface="B Titr" pitchFamily="2" charset="-78"/>
                <a:hlinkClick r:id="rId2"/>
              </a:rPr>
              <a:t>مواد و نقش آنها در زندگی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838200"/>
            <a:ext cx="3064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>
                <a:cs typeface="B Titr" pitchFamily="2" charset="-78"/>
              </a:rPr>
              <a:t>فصل 1</a:t>
            </a:r>
            <a:endParaRPr lang="fa-IR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590800" y="4876800"/>
            <a:ext cx="7854696" cy="175260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جمع آوری  تهیه و تنظیم مجید فرح آبادی</a:t>
            </a:r>
            <a:endParaRPr lang="fa-IR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فلزات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قلیایی</a:t>
            </a:r>
            <a:r>
              <a:rPr lang="fa-IR" sz="2400" dirty="0">
                <a:cs typeface="B Titr" pitchFamily="2" charset="-78"/>
              </a:rPr>
              <a:t> به عناصر گروه اول جدول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تناوبی</a:t>
            </a:r>
            <a:r>
              <a:rPr lang="fa-IR" sz="2400" dirty="0">
                <a:cs typeface="B Titr" pitchFamily="2" charset="-78"/>
              </a:rPr>
              <a:t> گفته می‌شود که شامل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فلزهای لیتیم، سدیم، پتاسیم، روبیدیم، سزیم و فرانسیم </a:t>
            </a:r>
            <a:r>
              <a:rPr lang="fa-IR" sz="2400" dirty="0">
                <a:cs typeface="B Titr" pitchFamily="2" charset="-78"/>
              </a:rPr>
              <a:t>می‌باشد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" y="1948542"/>
            <a:ext cx="8474467" cy="4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01" y="685800"/>
            <a:ext cx="86299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لیتیم</a:t>
            </a:r>
            <a:r>
              <a:rPr lang="fa-IR" sz="2400" dirty="0">
                <a:cs typeface="B Titr" pitchFamily="2" charset="-78"/>
              </a:rPr>
              <a:t> به آرامی با آب واکنش داده و حبابهای </a:t>
            </a:r>
            <a:r>
              <a:rPr lang="fa-IR" sz="2400" dirty="0">
                <a:solidFill>
                  <a:srgbClr val="00B0F0"/>
                </a:solidFill>
                <a:cs typeface="B Titr" pitchFamily="2" charset="-78"/>
              </a:rPr>
              <a:t>هیدروژن</a:t>
            </a:r>
            <a:r>
              <a:rPr lang="fa-IR" sz="2400" dirty="0">
                <a:cs typeface="B Titr" pitchFamily="2" charset="-78"/>
              </a:rPr>
              <a:t> آزاد </a:t>
            </a:r>
            <a:r>
              <a:rPr lang="fa-IR" sz="2400" dirty="0" smtClean="0">
                <a:cs typeface="B Titr" pitchFamily="2" charset="-78"/>
              </a:rPr>
              <a:t>می‌کند</a:t>
            </a:r>
            <a:r>
              <a:rPr lang="fa-IR" sz="2400" dirty="0">
                <a:cs typeface="B Titr" pitchFamily="2" charset="-78"/>
              </a:rPr>
              <a:t>. </a:t>
            </a:r>
            <a:endParaRPr lang="en-US" sz="2400" dirty="0" smtClean="0">
              <a:cs typeface="B Titr" pitchFamily="2" charset="-78"/>
            </a:endParaRPr>
          </a:p>
          <a:p>
            <a:pPr algn="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سدیم</a:t>
            </a:r>
            <a:r>
              <a:rPr lang="fa-IR" sz="2000" dirty="0" smtClean="0">
                <a:cs typeface="B Titr" pitchFamily="2" charset="-78"/>
              </a:rPr>
              <a:t> </a:t>
            </a:r>
            <a:r>
              <a:rPr lang="fa-IR" sz="2000" dirty="0">
                <a:cs typeface="B Titr" pitchFamily="2" charset="-78"/>
              </a:rPr>
              <a:t>بشدت و همراه با مشتعل شدن با آب واکنش نشان داده و با شعله </a:t>
            </a:r>
            <a:r>
              <a:rPr lang="fa-IR" sz="2000" dirty="0">
                <a:solidFill>
                  <a:srgbClr val="FF9900"/>
                </a:solidFill>
                <a:cs typeface="B Titr" pitchFamily="2" charset="-78"/>
              </a:rPr>
              <a:t>نارنجی</a:t>
            </a:r>
            <a:r>
              <a:rPr lang="fa-IR" sz="2000" dirty="0">
                <a:cs typeface="B Titr" pitchFamily="2" charset="-78"/>
              </a:rPr>
              <a:t> می‌سوزد. </a:t>
            </a:r>
            <a:endParaRPr lang="fa-IR" sz="2000" dirty="0" smtClean="0">
              <a:cs typeface="B Titr" pitchFamily="2" charset="-78"/>
            </a:endParaRPr>
          </a:p>
          <a:p>
            <a:pPr algn="r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پتاسیم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در اثر برخورد با آب به شدت مشتعل شده و با شعله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بنفش</a:t>
            </a:r>
            <a:r>
              <a:rPr lang="fa-IR" sz="2400" dirty="0">
                <a:cs typeface="B Titr" pitchFamily="2" charset="-78"/>
              </a:rPr>
              <a:t> می‌سوزد. </a:t>
            </a:r>
            <a:endParaRPr lang="fa-IR" sz="2400" dirty="0" smtClean="0">
              <a:cs typeface="B Titr" pitchFamily="2" charset="-78"/>
            </a:endParaRPr>
          </a:p>
          <a:p>
            <a:pPr algn="r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سزیم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در آب ته نشین شده و به سرعت تولید </a:t>
            </a:r>
            <a:r>
              <a:rPr lang="fa-IR" sz="2400" dirty="0" smtClean="0">
                <a:solidFill>
                  <a:srgbClr val="00B0F0"/>
                </a:solidFill>
                <a:cs typeface="B Titr" pitchFamily="2" charset="-78"/>
              </a:rPr>
              <a:t>هیدروژن</a:t>
            </a:r>
            <a:r>
              <a:rPr lang="fa-IR" sz="2400" dirty="0" smtClean="0">
                <a:cs typeface="B Titr" pitchFamily="2" charset="-78"/>
              </a:rPr>
              <a:t> می‌کند. </a:t>
            </a:r>
          </a:p>
          <a:p>
            <a:pPr algn="r"/>
            <a:endParaRPr lang="fa-IR" sz="2400" dirty="0">
              <a:cs typeface="B Titr" pitchFamily="2" charset="-78"/>
            </a:endParaRPr>
          </a:p>
        </p:txBody>
      </p:sp>
      <p:sp>
        <p:nvSpPr>
          <p:cNvPr id="3" name="AutoShape 2" descr="Image result for ‫سوختن لیتیم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5848"/>
            <a:ext cx="3009900" cy="194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1733"/>
            <a:ext cx="3009900" cy="16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3238"/>
            <a:ext cx="5105400" cy="40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عناصر</a:t>
            </a:r>
            <a:r>
              <a:rPr lang="fa-IR" sz="2000" dirty="0">
                <a:cs typeface="B Titr" pitchFamily="2" charset="-78"/>
              </a:rPr>
              <a:t> از نظر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تعداد اتم </a:t>
            </a:r>
            <a:r>
              <a:rPr lang="fa-IR" sz="2000" dirty="0">
                <a:cs typeface="B Titr" pitchFamily="2" charset="-78"/>
              </a:rPr>
              <a:t>در مولکول هایشان به سه دسته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نافلزات دواتمی </a:t>
            </a:r>
            <a:r>
              <a:rPr lang="fa-IR" sz="2000" dirty="0">
                <a:cs typeface="B Titr" pitchFamily="2" charset="-78"/>
              </a:rPr>
              <a:t>و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نافلزات چند اتمی </a:t>
            </a:r>
            <a:r>
              <a:rPr lang="fa-IR" sz="2000" dirty="0">
                <a:cs typeface="B Titr" pitchFamily="2" charset="-78"/>
              </a:rPr>
              <a:t>و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گازهای نجیب </a:t>
            </a:r>
            <a:r>
              <a:rPr lang="fa-IR" sz="2000" dirty="0">
                <a:cs typeface="B Titr" pitchFamily="2" charset="-78"/>
              </a:rPr>
              <a:t>تقسیم می شوند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984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Titr" pitchFamily="2" charset="-78"/>
              </a:rPr>
              <a:t>نافلزات </a:t>
            </a:r>
            <a:r>
              <a:rPr lang="fa-IR" sz="2000" b="1" dirty="0">
                <a:cs typeface="B Titr" pitchFamily="2" charset="-78"/>
              </a:rPr>
              <a:t>دواتمی</a:t>
            </a:r>
            <a:r>
              <a:rPr lang="fa-IR" sz="2000" dirty="0">
                <a:cs typeface="B Titr" pitchFamily="2" charset="-78"/>
              </a:rPr>
              <a:t> </a:t>
            </a:r>
          </a:p>
          <a:p>
            <a:pPr algn="r" rtl="1"/>
            <a:r>
              <a:rPr lang="fa-IR" sz="2000" dirty="0">
                <a:cs typeface="B Titr" pitchFamily="2" charset="-78"/>
              </a:rPr>
              <a:t>این نافلزات شامل هفت عنصر یعنی تمامی هالوژن ها </a:t>
            </a:r>
            <a:endParaRPr lang="fa-IR" sz="2000" dirty="0" smtClean="0">
              <a:cs typeface="B Titr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وعناصر </a:t>
            </a:r>
            <a:r>
              <a:rPr lang="fa-IR" sz="2000" dirty="0">
                <a:cs typeface="B Titr" pitchFamily="2" charset="-78"/>
              </a:rPr>
              <a:t>دواتمی اکسیژن و نیتروژن و هیدروژن است. </a:t>
            </a:r>
            <a:r>
              <a:rPr lang="fa-IR" sz="2000" dirty="0" smtClean="0">
                <a:cs typeface="B Titr" pitchFamily="2" charset="-78"/>
              </a:rPr>
              <a:t> </a:t>
            </a:r>
          </a:p>
          <a:p>
            <a:pPr algn="r" rtl="1"/>
            <a:endParaRPr lang="fa-IR" sz="2000" dirty="0" smtClean="0">
              <a:cs typeface="B Titr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این </a:t>
            </a:r>
            <a:r>
              <a:rPr lang="fa-IR" sz="2000" dirty="0">
                <a:cs typeface="B Titr" pitchFamily="2" charset="-78"/>
              </a:rPr>
              <a:t>عناصر رسانای بسیار ضعیف برق اند ولی بسیار الکترون گیر بوده ودر ترکیبات یونی پیوندهای محکمی تشکیل می </a:t>
            </a:r>
            <a:r>
              <a:rPr lang="fa-IR" sz="2000" dirty="0" smtClean="0">
                <a:cs typeface="B Titr" pitchFamily="2" charset="-78"/>
              </a:rPr>
              <a:t>دهند. </a:t>
            </a:r>
          </a:p>
          <a:p>
            <a:pPr algn="r" rtl="1"/>
            <a:r>
              <a:rPr lang="fa-IR" sz="2000" dirty="0" smtClean="0">
                <a:cs typeface="B Titr" pitchFamily="2" charset="-78"/>
              </a:rPr>
              <a:t>ازمیان </a:t>
            </a:r>
            <a:r>
              <a:rPr lang="fa-IR" sz="2000" dirty="0">
                <a:cs typeface="B Titr" pitchFamily="2" charset="-78"/>
              </a:rPr>
              <a:t>این عناصر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برم</a:t>
            </a:r>
            <a:r>
              <a:rPr lang="fa-IR" sz="2000" dirty="0">
                <a:cs typeface="B Titr" pitchFamily="2" charset="-78"/>
              </a:rPr>
              <a:t> به حالت </a:t>
            </a:r>
            <a:r>
              <a:rPr lang="fa-IR" sz="2000" dirty="0">
                <a:solidFill>
                  <a:srgbClr val="0000FF"/>
                </a:solidFill>
                <a:cs typeface="B Titr" pitchFamily="2" charset="-78"/>
              </a:rPr>
              <a:t>مایع</a:t>
            </a:r>
            <a:r>
              <a:rPr lang="fa-IR" sz="2000" dirty="0">
                <a:cs typeface="B Titr" pitchFamily="2" charset="-78"/>
              </a:rPr>
              <a:t> و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ید</a:t>
            </a:r>
            <a:r>
              <a:rPr lang="fa-IR" sz="2000" dirty="0">
                <a:cs typeface="B Titr" pitchFamily="2" charset="-78"/>
              </a:rPr>
              <a:t> به حالت </a:t>
            </a:r>
            <a:r>
              <a:rPr lang="fa-IR" sz="2000" dirty="0">
                <a:solidFill>
                  <a:srgbClr val="0000FF"/>
                </a:solidFill>
                <a:cs typeface="B Titr" pitchFamily="2" charset="-78"/>
              </a:rPr>
              <a:t>جامد</a:t>
            </a:r>
            <a:r>
              <a:rPr lang="fa-IR" sz="2000" dirty="0">
                <a:cs typeface="B Titr" pitchFamily="2" charset="-78"/>
              </a:rPr>
              <a:t> در دمای اتاقند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7411"/>
            <a:ext cx="114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14" y="1822631"/>
            <a:ext cx="1219200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22511"/>
            <a:ext cx="2877457" cy="261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945255"/>
            <a:ext cx="2671763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029" y="1219200"/>
            <a:ext cx="8759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solidFill>
                  <a:srgbClr val="7030A0"/>
                </a:solidFill>
                <a:cs typeface="B Titr" pitchFamily="2" charset="-78"/>
              </a:rPr>
              <a:t>نافلزات چند اتمی</a:t>
            </a:r>
            <a:r>
              <a:rPr lang="fa-IR" sz="3200" dirty="0">
                <a:solidFill>
                  <a:srgbClr val="7030A0"/>
                </a:solidFill>
                <a:cs typeface="B Titr" pitchFamily="2" charset="-78"/>
              </a:rPr>
              <a:t> </a:t>
            </a:r>
          </a:p>
          <a:p>
            <a:pPr algn="r" rtl="1"/>
            <a:r>
              <a:rPr lang="fa-IR" sz="3200" dirty="0">
                <a:cs typeface="B Titr" pitchFamily="2" charset="-78"/>
              </a:rPr>
              <a:t>این نافلزات شامل </a:t>
            </a:r>
            <a:r>
              <a:rPr lang="fa-IR" sz="3200" dirty="0" smtClean="0">
                <a:cs typeface="B Titr" pitchFamily="2" charset="-78"/>
              </a:rPr>
              <a:t>عناصر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کربن</a:t>
            </a:r>
            <a:r>
              <a:rPr lang="fa-IR" sz="3200" dirty="0">
                <a:cs typeface="B Titr" pitchFamily="2" charset="-78"/>
              </a:rPr>
              <a:t> </a:t>
            </a:r>
            <a:r>
              <a:rPr lang="fa-IR" sz="3200" dirty="0" smtClean="0">
                <a:cs typeface="B Titr" pitchFamily="2" charset="-78"/>
              </a:rPr>
              <a:t>                                      و                </a:t>
            </a:r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سلنیم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 </a:t>
            </a:r>
          </a:p>
          <a:p>
            <a:pPr algn="r" rtl="1"/>
            <a:endParaRPr lang="fa-IR" sz="3200" dirty="0" smtClean="0">
              <a:cs typeface="B Titr" pitchFamily="2" charset="-78"/>
            </a:endParaRPr>
          </a:p>
          <a:p>
            <a:pPr algn="r" rtl="1"/>
            <a:endParaRPr lang="fa-IR" sz="3200" dirty="0" smtClean="0">
              <a:cs typeface="B Titr" pitchFamily="2" charset="-78"/>
            </a:endParaRPr>
          </a:p>
          <a:p>
            <a:pPr algn="r" rtl="1"/>
            <a:endParaRPr lang="fa-IR" sz="3200" dirty="0" smtClean="0">
              <a:cs typeface="B Titr" pitchFamily="2" charset="-78"/>
            </a:endParaRPr>
          </a:p>
          <a:p>
            <a:pPr algn="r" rtl="1"/>
            <a:r>
              <a:rPr lang="fa-IR" sz="3200" dirty="0" smtClean="0">
                <a:cs typeface="B Titr" pitchFamily="2" charset="-78"/>
              </a:rPr>
              <a:t> </a:t>
            </a:r>
            <a:endParaRPr lang="fa-IR" sz="3200" dirty="0">
              <a:cs typeface="B Titr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گوگرد</a:t>
            </a:r>
            <a:r>
              <a:rPr lang="fa-IR" sz="3200" dirty="0" smtClean="0">
                <a:cs typeface="B Titr" pitchFamily="2" charset="-78"/>
              </a:rPr>
              <a:t>                                     و              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فسفر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 </a:t>
            </a:r>
            <a:r>
              <a:rPr lang="fa-IR" sz="3200" dirty="0">
                <a:cs typeface="B Titr" pitchFamily="2" charset="-78"/>
              </a:rPr>
              <a:t>است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3588"/>
            <a:ext cx="2184400" cy="15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8" y="3997326"/>
            <a:ext cx="2393376" cy="22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4" y="1055913"/>
            <a:ext cx="2255586" cy="28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4390" y="3308063"/>
            <a:ext cx="360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3200" dirty="0">
                <a:solidFill>
                  <a:prstClr val="black"/>
                </a:solidFill>
                <a:cs typeface="B Titr" pitchFamily="2" charset="-78"/>
              </a:rPr>
              <a:t>و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09851"/>
            <a:ext cx="4191000" cy="232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00B050"/>
                </a:solidFill>
                <a:cs typeface="B Titr" pitchFamily="2" charset="-78"/>
              </a:rPr>
              <a:t>گازهای نجیب</a:t>
            </a:r>
            <a:r>
              <a:rPr lang="fa-IR" sz="2800" dirty="0">
                <a:solidFill>
                  <a:srgbClr val="00B050"/>
                </a:solidFill>
                <a:cs typeface="B Titr" pitchFamily="2" charset="-78"/>
              </a:rPr>
              <a:t> </a:t>
            </a:r>
          </a:p>
          <a:p>
            <a:pPr algn="r" rtl="1"/>
            <a:r>
              <a:rPr lang="fa-IR" sz="2800" dirty="0">
                <a:cs typeface="B Titr" pitchFamily="2" charset="-78"/>
              </a:rPr>
              <a:t>گازهای کمیاب یا گازهای بی‌اثر که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بی‌بو و بی‌رنگ </a:t>
            </a:r>
            <a:r>
              <a:rPr lang="fa-IR" sz="2800" dirty="0">
                <a:cs typeface="B Titr" pitchFamily="2" charset="-78"/>
              </a:rPr>
              <a:t>هستند، به عنصرهای </a:t>
            </a:r>
            <a:r>
              <a:rPr lang="fa-IR" sz="2800" dirty="0">
                <a:solidFill>
                  <a:srgbClr val="0000FF"/>
                </a:solidFill>
                <a:cs typeface="B Titr" pitchFamily="2" charset="-78"/>
              </a:rPr>
              <a:t>هلیوم، نئون، آرگون، کریپتون، </a:t>
            </a:r>
            <a:r>
              <a:rPr lang="fa-IR" sz="2800" dirty="0" smtClean="0">
                <a:solidFill>
                  <a:srgbClr val="0000FF"/>
                </a:solidFill>
                <a:cs typeface="B Titr" pitchFamily="2" charset="-78"/>
              </a:rPr>
              <a:t>گزنون و </a:t>
            </a:r>
            <a:r>
              <a:rPr lang="fa-IR" sz="2800" dirty="0">
                <a:solidFill>
                  <a:srgbClr val="0000FF"/>
                </a:solidFill>
                <a:cs typeface="B Titr" pitchFamily="2" charset="-78"/>
              </a:rPr>
              <a:t>رادون </a:t>
            </a:r>
            <a:r>
              <a:rPr lang="fa-IR" sz="2800" dirty="0" smtClean="0">
                <a:cs typeface="B Titr" pitchFamily="2" charset="-78"/>
              </a:rPr>
              <a:t>گفته </a:t>
            </a:r>
            <a:r>
              <a:rPr lang="fa-IR" sz="2800" dirty="0">
                <a:cs typeface="B Titr" pitchFamily="2" charset="-78"/>
              </a:rPr>
              <a:t>می‌شود که همه در دمای اتاق گازی هستند و در گروه </a:t>
            </a:r>
            <a:r>
              <a:rPr lang="en-US" sz="2800" dirty="0">
                <a:cs typeface="B Titr" pitchFamily="2" charset="-78"/>
              </a:rPr>
              <a:t>A8 </a:t>
            </a:r>
            <a:r>
              <a:rPr lang="fa-IR" sz="2800" dirty="0">
                <a:cs typeface="B Titr" pitchFamily="2" charset="-78"/>
              </a:rPr>
              <a:t>جدول مندلیف قرار دارند.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2569"/>
            <a:ext cx="4637314" cy="31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1178"/>
            <a:ext cx="3729187" cy="31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657" y="759977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نیتروژن </a:t>
            </a:r>
            <a:r>
              <a:rPr lang="fa-IR" sz="2000" dirty="0" smtClean="0">
                <a:solidFill>
                  <a:srgbClr val="0000FF"/>
                </a:solidFill>
                <a:cs typeface="B Titr" pitchFamily="2" charset="-78"/>
              </a:rPr>
              <a:t>به </a:t>
            </a:r>
            <a:r>
              <a:rPr lang="fa-IR" sz="2000" dirty="0">
                <a:solidFill>
                  <a:srgbClr val="0000FF"/>
                </a:solidFill>
                <a:cs typeface="B Titr" pitchFamily="2" charset="-78"/>
              </a:rPr>
              <a:t>صورت گاز دو اتمی نیتروژن </a:t>
            </a:r>
            <a:r>
              <a:rPr lang="fa-IR" sz="2000" dirty="0">
                <a:cs typeface="B Titr" pitchFamily="2" charset="-78"/>
              </a:rPr>
              <a:t> </a:t>
            </a:r>
            <a:r>
              <a:rPr lang="en-US" sz="2000" dirty="0">
                <a:cs typeface="B Titr" pitchFamily="2" charset="-78"/>
              </a:rPr>
              <a:t>N2  </a:t>
            </a:r>
            <a:r>
              <a:rPr lang="fa-IR" sz="2000" dirty="0">
                <a:cs typeface="B Titr" pitchFamily="2" charset="-78"/>
              </a:rPr>
              <a:t>یافت می شود. </a:t>
            </a:r>
            <a:endParaRPr lang="fa-IR" sz="2000" dirty="0" smtClean="0">
              <a:cs typeface="B Titr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نیتروژن </a:t>
            </a:r>
            <a:r>
              <a:rPr lang="fa-IR" sz="2000" dirty="0">
                <a:cs typeface="B Titr" pitchFamily="2" charset="-78"/>
              </a:rPr>
              <a:t>یا ازت یکی از عناصر شیمیایی در جدول تناوبی است که نماد آن </a:t>
            </a:r>
            <a:r>
              <a:rPr lang="en-US" sz="2000" dirty="0">
                <a:cs typeface="B Titr" pitchFamily="2" charset="-78"/>
              </a:rPr>
              <a:t>N </a:t>
            </a:r>
            <a:r>
              <a:rPr lang="fa-IR" sz="2000" dirty="0">
                <a:cs typeface="B Titr" pitchFamily="2" charset="-78"/>
              </a:rPr>
              <a:t>و عدد اتمی آن ۷ است. </a:t>
            </a:r>
            <a:endParaRPr lang="fa-IR" sz="2000" dirty="0" smtClean="0">
              <a:cs typeface="B Titr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نیتروژن </a:t>
            </a:r>
            <a:r>
              <a:rPr lang="fa-IR" sz="2000" dirty="0">
                <a:cs typeface="B Titr" pitchFamily="2" charset="-78"/>
              </a:rPr>
              <a:t>معمولاً به صورت یک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گاز، غیر فلز، دو اتمی بی اثر، بی‌رنگ، بی‌مزه و بی‌بو</a:t>
            </a:r>
            <a:r>
              <a:rPr lang="fa-IR" sz="2000" dirty="0">
                <a:cs typeface="B Titr" pitchFamily="2" charset="-78"/>
              </a:rPr>
              <a:t> است که ۷۸٪ جو زمین را دربر گرفته و عنصر اصلی در بافتهای زنده است</a:t>
            </a:r>
            <a:r>
              <a:rPr lang="fa-IR" sz="2000" dirty="0" smtClean="0">
                <a:cs typeface="B Titr" pitchFamily="2" charset="-78"/>
              </a:rPr>
              <a:t>. </a:t>
            </a:r>
            <a:endParaRPr lang="fa-IR" sz="2000" dirty="0">
              <a:cs typeface="B Titr" pitchFamily="2" charset="-78"/>
            </a:endParaRPr>
          </a:p>
          <a:p>
            <a:pPr algn="r" rtl="1"/>
            <a:r>
              <a:rPr lang="fa-IR" sz="2000" dirty="0">
                <a:cs typeface="B Titr" pitchFamily="2" charset="-78"/>
              </a:rPr>
              <a:t>نیتروژن</a:t>
            </a:r>
            <a:r>
              <a:rPr lang="fa-IR" sz="2000" dirty="0">
                <a:cs typeface="B Titr" pitchFamily="2" charset="-78"/>
                <a:hlinkClick r:id="rId2" tooltip="نیتروژن"/>
              </a:rPr>
              <a:t> </a:t>
            </a:r>
            <a:r>
              <a:rPr lang="fa-IR" sz="2000" dirty="0">
                <a:cs typeface="B Titr" pitchFamily="2" charset="-78"/>
              </a:rPr>
              <a:t>یک بخش اساسی در ساختمان همه موجودات زنده است. </a:t>
            </a:r>
            <a:endParaRPr lang="fa-IR" sz="2000" dirty="0" smtClean="0">
              <a:cs typeface="B Titr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نیتروژن </a:t>
            </a:r>
            <a:r>
              <a:rPr lang="fa-IR" sz="2000" dirty="0">
                <a:cs typeface="B Titr" pitchFamily="2" charset="-78"/>
              </a:rPr>
              <a:t>در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پروتئین ها، واحدهای ساختاری و شیمیایی همه موجودات زنده </a:t>
            </a:r>
            <a:r>
              <a:rPr lang="fa-IR" sz="2000" dirty="0">
                <a:cs typeface="B Titr" pitchFamily="2" charset="-78"/>
              </a:rPr>
              <a:t>، و </a:t>
            </a:r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در مولکولهای </a:t>
            </a:r>
            <a:r>
              <a:rPr lang="en-US" sz="2000" dirty="0">
                <a:solidFill>
                  <a:srgbClr val="FF0000"/>
                </a:solidFill>
                <a:cs typeface="B Titr" pitchFamily="2" charset="-78"/>
              </a:rPr>
              <a:t>DNA ، </a:t>
            </a:r>
            <a:r>
              <a:rPr lang="fa-IR" sz="2000" dirty="0" smtClean="0">
                <a:cs typeface="B Titr" pitchFamily="2" charset="-78"/>
              </a:rPr>
              <a:t>یافت </a:t>
            </a:r>
            <a:r>
              <a:rPr lang="fa-IR" sz="2000" dirty="0">
                <a:cs typeface="B Titr" pitchFamily="2" charset="-78"/>
              </a:rPr>
              <a:t>می شود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62511"/>
            <a:ext cx="5308600" cy="316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Titr" pitchFamily="2" charset="-78"/>
              </a:rPr>
              <a:t>فسفر</a:t>
            </a:r>
            <a:r>
              <a:rPr lang="fa-IR" sz="2400" b="1" dirty="0">
                <a:cs typeface="B Titr" pitchFamily="2" charset="-78"/>
              </a:rPr>
              <a:t> </a:t>
            </a:r>
            <a:r>
              <a:rPr lang="fa-IR" sz="2400" dirty="0">
                <a:cs typeface="B Titr" pitchFamily="2" charset="-78"/>
              </a:rPr>
              <a:t>یک عنصر شیمیایی جدول تناوبی است که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نماد 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آن </a:t>
            </a:r>
            <a:r>
              <a:rPr lang="en-US" sz="2400" dirty="0">
                <a:solidFill>
                  <a:srgbClr val="7030A0"/>
                </a:solidFill>
                <a:cs typeface="B Titr" pitchFamily="2" charset="-78"/>
              </a:rPr>
              <a:t>P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و </a:t>
            </a:r>
            <a:r>
              <a:rPr lang="fa-IR" sz="2400" dirty="0">
                <a:cs typeface="B Titr" pitchFamily="2" charset="-78"/>
              </a:rPr>
              <a:t>عدد اتمی آن ۱۵ میباشد. فسفر یکی از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نافلزات چند ظرفیتی گروه نیتروژن بوده </a:t>
            </a:r>
            <a:r>
              <a:rPr lang="fa-IR" sz="2400" dirty="0">
                <a:cs typeface="B Titr" pitchFamily="2" charset="-78"/>
              </a:rPr>
              <a:t>و معمولا در سخره ها و کانی های فسفاتی و همچنین در تمام سلولهای زنده یافت می شود ولی هیچگاه به صورت طبیعی تنها و بدون ترکیب با عناصر دیگر وجود ندارد</a:t>
            </a:r>
            <a:r>
              <a:rPr lang="fa-IR" sz="2400" dirty="0" smtClean="0">
                <a:cs typeface="B Titr" pitchFamily="2" charset="-78"/>
              </a:rPr>
              <a:t>.</a:t>
            </a:r>
          </a:p>
          <a:p>
            <a:pPr algn="r" rtl="1"/>
            <a:r>
              <a:rPr lang="fa-IR" sz="2400" dirty="0">
                <a:cs typeface="B Titr" pitchFamily="2" charset="-78"/>
              </a:rPr>
              <a:t>مهمترین استفاده فسفر در تولید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کود</a:t>
            </a:r>
            <a:r>
              <a:rPr lang="fa-IR" sz="2400" dirty="0">
                <a:cs typeface="B Titr" pitchFamily="2" charset="-78"/>
              </a:rPr>
              <a:t> می باشد. همچنین در تولید مواد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منفجره کبریت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آتش بازی </a:t>
            </a:r>
            <a:r>
              <a:rPr lang="fa-IR" sz="2400" dirty="0">
                <a:solidFill>
                  <a:srgbClr val="FFC000"/>
                </a:solidFill>
                <a:cs typeface="B Titr" pitchFamily="2" charset="-78"/>
              </a:rPr>
              <a:t>مواد حشره کش</a:t>
            </a:r>
            <a:r>
              <a:rPr lang="fa-IR" sz="2400" dirty="0">
                <a:cs typeface="B Titr" pitchFamily="2" charset="-78"/>
              </a:rPr>
              <a:t>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خمیر دندان </a:t>
            </a:r>
            <a:r>
              <a:rPr lang="fa-IR" sz="2400" dirty="0">
                <a:cs typeface="B Titr" pitchFamily="2" charset="-78"/>
              </a:rPr>
              <a:t>و مواد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شوینده</a:t>
            </a:r>
            <a:r>
              <a:rPr lang="fa-IR" sz="2400" dirty="0">
                <a:cs typeface="B Titr" pitchFamily="2" charset="-78"/>
              </a:rPr>
              <a:t> و همچنین </a:t>
            </a: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مانیتورهای</a:t>
            </a:r>
            <a:r>
              <a:rPr lang="fa-IR" sz="2400" dirty="0">
                <a:cs typeface="B Titr" pitchFamily="2" charset="-78"/>
              </a:rPr>
              <a:t> کامپیوتر نیز کاربرد </a:t>
            </a:r>
            <a:r>
              <a:rPr lang="fa-IR" sz="2400" dirty="0" smtClean="0">
                <a:cs typeface="B Titr" pitchFamily="2" charset="-78"/>
              </a:rPr>
              <a:t>دارد</a:t>
            </a:r>
          </a:p>
          <a:p>
            <a:pPr algn="r" rtl="1"/>
            <a:endParaRPr lang="fa-IR" sz="24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10212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فلوئور</a:t>
            </a:r>
            <a:r>
              <a:rPr lang="fa-IR" sz="2400" dirty="0">
                <a:cs typeface="B Titr" pitchFamily="2" charset="-78"/>
              </a:rPr>
              <a:t> یکی از موادی است که به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خمیردندان</a:t>
            </a:r>
            <a:r>
              <a:rPr lang="fa-IR" sz="2400" dirty="0">
                <a:cs typeface="B Titr" pitchFamily="2" charset="-78"/>
              </a:rPr>
              <a:t> می افزایند تا از پوسیدگی دندان جلوگیری شود. این عنصر در مدار آخر خود ۷ </a:t>
            </a:r>
            <a:r>
              <a:rPr lang="fa-IR" sz="2400" dirty="0" smtClean="0">
                <a:cs typeface="B Titr" pitchFamily="2" charset="-78"/>
              </a:rPr>
              <a:t>الکترون دارد.  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b8AAADrCAIAAAB2GQ9wAAAgAElEQVR4nO3d918b9+H48e//EKcz/ThJ0zRt0qZp2sYjju0sJ7bj4InjPeKRxHbimGGmBIi9bfY2y2wMQuwpkNgIMcQQQwsttE5buqHvD5cQYmOWhZHg/XzcD0GI01kOL5/u3ve+/2cBAAAAVu7/rfcGAAAA2CVQTwAAgNUA9QQAAFgNUE8AAIDVAPUE7ACi06mYTF5uLicjQ97RgSHIem8RAIB6AvYAg2GzQiEoLOx0dOw6c0ZSX7/eWwQAoJ6A/TDMzAzcuVP92muMGzfWe1sAANQTsB8YDHMzMyt+85vG//53vbcFAEA9AbuiHh0lv/BCzRtvrPeGAACoJ2BXQD0B2wHqCdgTUE/AdoB6AvYE1BOwHaCegD0B9QRsB6gnYE9APQHbAeoJ2A8MU/b2gnoCNgLUE7APRql0Mi6u9eOPQT0BGwHqCdgNWKMZDwsjv/BC5f/9H6zRrPfmAJsdqCdgT+SdneQXXqh86SWDSLTe2wJsdqCegD3BzxpVvvSSns+3YNh6bw6wqYF6AvYE1BOwHaCegD0B9QRsB6gnYE9APQHbAeoJ2BNQT8B2gHoC9gTUE7AdoJ6APQH1BGwHqCdgT0A9AdsB6gnYE1BPwHaAegLPBMMwDMPQn2FrXDRQT8B2gHoCq4dhGJ/PLy4ujo2NJRAIiYmJXC53TV8R1BOwHaCewGooFIry8vKIiAg3N7fExMSHDx+yWCyz2bzWrwvqCdgOUE9gxWZnZ6uqqtLS0iorK7u6uvLy8mJiYqKjo1NTU2tra8Vi8dq9NKgnYDtAPZ8HvV4/PDwsEomePCyoVCpZLJZQKERR9MkfRFGUy+WOjo6u4kVRFB0YGJidnV3NFi/KbDaPjIzk5eWlpaU9ePAgNDSUQCD4+PiEhYUVFhauxSvOAfUEbAeo55ozm82dnZ2hoaFCofDJevb394eGhlZWVppMpid/1mQyZWZmhoWFreJsDAzDKSkpOTk5Go3GuidzEAQZGRlJSEggEol+fn737t2j0WgsFmtyclIikSAIYsXXegyoJ2A7QD3XnEwmS0xMfPDgwYLf7enpCQkJIZPJBoPhye8ajcbExMTAwMBV5A/DsImJCQ8PDzqdbt0jkhKJ5MGDBy4uLn5+fqWlpWNjYyvaPAzDYBg2GAwmk2mlfy5QT8B2gHquLZ1OV11dTSKRpqamFnzC4vU0mUwZGRmrqyfu/v37aWlpGqvOxM7hcBITE729vdPS0pRK5Up/XKfTVVVVubq6RkRETE9Pr2hfFdQTsB2gnmtLJpNlZWVlZGQ87QmDg4Ph4eGL1DM/P3+unhwOJywszMnJycnJKTMzs6CgoKioqKurS6fTPW39jY2NgYGBvb29K4oUhmFMJtPV1fXhw4darfax7+r1+qqqKiKR6Ozs7OXltdJ9T7yeTj8rLCxcftxBPQHbAeq5toRCYVJSUnl5+dwjUqmUzWbDMIx/Ob+eKIrS6fTY2Njc3Fw2m42i6Px6qlSqoqIiV1dXPDru7u4eHh4eHh6pqan4KEuVSlVaWpqUlEShUGQyGb5+BoPh5+fX3NxsNBqXv9mL19NisRgMho6OjuDgYGdnZx8fHzqdvuBx2wUZDIb6+vq5enp4eKSkpCxzoCioJ2A7QD3X1szMTGJiIoVCwb+EIKiioqKiokKv1+OPzNVToVAIBIKgoCA8KI8ePVKpVEajMSUlxd3dXS6Xq1Sq9vb2srKy2tra5ORkPD2xsbFjY2MIgmAYVlRURCQSXVxcSCTS8PAwvn4mk+nr69vY2LiielosFhiG1Wq1wWDAMMxsNvP5fIFA8NgTZDJZcnKys7NzUFBQZ2fnY7vPEAT19fXV19e3trZyOJy5xyUSSUpKSnZ2dktLi7u7O/4vQX5+/nKGOoF6ArYD1HNtSSSStLS0goIC/MuJiYnY2Nj8/Py50DAYjNDQUDKZLBQKOzs7nZycoqKi3N3dQ0JCampqOjo6SCSSk5NTfn5+eXl5dnZ2WlpaTk5OZGRkWFgYiUSKioqqra0dHx8fGhry9fV1dnZ2cnJyc3Pr6+vD19/e3u7j49PW1vYsJ44gCCouLk5LS3ssoCiKNjU14S8aHh5Oo9HmPoNrNJra2tqAgAD8H4OEhASJRIJ/wOfxeCQSKScnh0qluru7JyQkxMTERERENDY2LrkloJ6A7QD1XFtKpbKgoCAuLg6P18jISHR0dFZWFn6yBUXRhoaGwMBAGo2mVCq7urpcXV0TExM9PDzwXUsXFxcPDw/8COPcI97e3lFRUSwWq6CgwM/PD38cPwSJP83f35/FYuEbUFRUFBISMjExsZxDkxiG6fV6rVb72EFSlUqVlpbm4uISHh4ukUiUPxOLxeXl5c7OzkQi0d3d3d/fv6qqCv9WRUWFn58fkUgMDw8PDw93cnJKTEwUCoVKpZJGo7m5uQUFBd2/f9/FxSUzMzM1NTUwMLC4uHjJLQT1BGwHqOfaMhqNdDo9ICCATqdbLBY2mx0TExMZGdnb22s2m8fGxmJjYwMCAvh8PoqiAoEgMzOTRCK5urp6eXlFRkamp6cXFBRUVlampaWlpKSkpKRkZGSUl5fj4+c5HE5paSn+eFpaWmlpaWpqakpKSm1trVwut1gsKIqSSKTc3Ny5AwWLUyqVhYWFiYmJPB5v/uNarbasrMxpIa6urgQCoby8PDk5mUAgzB2WdXZ2dnFxuX//PplMrqiocHJyunv37ty/AfgTPDw8XF1d8Qc9PT0rKiqW3EJQT8B2gHquOZ1Ol5aWFhgYaLFYNBpNVlbWYwFKTk6eO8ljsVgmJiaCgoJKSkogCHqW10VRlEajOTk5DQwMLPOE+8TEBB73uV1XHIIgDAZjwXQGBgY2NDQgCKLVahsbG4ODg/FveXp6kkgkLy+vuSdHRUW5ubnNfenm5paZmRkcHIw/GBMTw2azl9xCUE/AdoB6rjkMw2ZmZqKiopqbmxEEkUgkubm5c5/Ns7Oz546B4uPbfXx8/P398Z3HZ2E2m4lEIo1GW/Aa0AX19/cHBgbGxsY+dnwTr6eLi0tCQsLy16ZQKAoKCtzc3Hx8fOrr61e29U8B6gnYDlDP5wE/bY3vAOJX2ph+hg9dQlFUJBLV19cHBwf7+/u3t7cvfwDQIsxm8/JjZ7FYWCxWRERERETE4ODg/Mf1en11dfXdu3dLS0uXP7QTwzAEQUwm09yf/dmBegK2A9TTJuj1+ubm5sDAwKioqK6urgVHzj8HHA4nISGBQCDk5ORIpdK5bevs7AwLC3N3dx8ZGVnr+Y8XB+oJ2A5QT5sAw7BQKBweHuZyuWs6y8bi8Ih7e3sTCISsrCw+nz8zM9PU1BQWFubp6ZmammqVPeJnAeoJ2A5QT+BXJBJJamoqkUicO71z9+5dHx+fjIyM+SPe1wuoJ2A7QD2BX0FRlMfjlZWVBf0sLi6uoqLisfNI6wXUE7AdoJ6APQH1BGwHqCdgT0A9AdsB6gnYk8XriSAIBEFCoZDD4UzZBg6HIxAIFArF3KxawIYB6gnYk0XqiaLoxMQEm80etz1sNntsbOw53HMUeJ5APQF7skg9FQpFV1fX5OSkVCqFIEhjGyAIkslkXC63s7NTIpGs6OIFwMaBegL25Gn1xDBsdHR0cnJSoVCsdzAXoFarp6amxsbGwOf3jQTUE7Ani9SztbVVLper1er1TuXClEplZ2fnul9uAFgRqCdgTxapZ2Nj42Mf2NVqtUg8e/LG/fM/JpTXdq8odmq15jvPtAMXw4orO+RypVUCSqPRVjrDP2DLQD0Be7KiekKQepA1ffBi6Kdng7JKqCut54lvo3ef8MsqbhGJZfO/VdnY6xac5xtV3N0/Duq5mYF6AvZkpfVkjXH3XwjZedQn5WHDSut5+GrE+8d8MwqbhaLZ+d/KL6edux133T2V2jEE6rmZgXoC9mSln9xnRLMHL4ZucyAk5dZbq55d/eOZRS0Py9pGJ3ignpsZqCdgT1ZUT9yhy2Grq+exb6J2LVTPVVtFPREMMaIguDYK1BOwJ+qxMfKWLZUvvaTjcldUz7jMWolUzhNIuHzxjEiqUKoWPzuvVmvO/Ri/+4TfXD1VEDQjknIFYi5fzJ+RCMWzEql8VraCAVIrrace0dNnW/O5OWvwRgJWAOoJ2BPN2Bjld7+rfOkl1cDAiup5xy87IObRh18FbHMgnLkdR+0Yls7KF6/ntx5pe0+S8HqqVNDYBO/s7bidR3y2ORC+uBx2wys9KO5RWn7jGtVTbpKFjPrvbXqPPFO6Nu8l8KxAPQF7op2aqv/Xvyi/+91YaCg277qdJeu565jv7hN+2w8TtzkQdh71ue2b1d47qtFo5AolkzV9/sf4/RdCvnFPrW3pX7CeYxP88KSKnUd9tjkQtjkQdhwhvn/Md/cJv70nSZ+dC/7sXHB5bbdcodRoNFKZoqS684vLYZ+dC45Oq5x/bHSZ9ZQaJamTicdpB/9V85fjtIOQ+ZluDgisHVBPwJ4YBALagQMVL75I/egjcVWVQSDAfr5b1EJnjTTSWfnBS2HbHAifng26Q8ouqezIfdS64zDx2PUoPJSsca5PZPHuE37bDxM+POnvE1XUxRifX8/k3HouX8zli4urOu4GPaxvZVI7hrzDCz46FYCXdJsD4cuvwykNPXK5clam6OgdPfHtvR2HidscCCdv3M+eN1Jq8XqiGDqtnaAIyy51nX6/4d03Kv/0cdPOfG4OZgFTSdkoUE/AnhjF4u5z58hbttT+7W+jAQFKBgMzmy1PqacKgrr7xz8/H3z8m+jQhPLalv7WTlZcZu32w8RLzokt7UMqFUTtGP7y6/BTt2LdQ/IOXAw9/X1szqNWtVotkymOfxO965ivb1RxD5MtVyjHpwTtPSOtncPZJdTr7ql7T/rvPuG3x5F03T01p7R1bIIvlyv7BiYI4QXbHAjhSRXX3FK/uBQWklC+eD1h1CwyCAeU/WWC4us9Fz5tfv8vlD++TH7xtYrfH6UdIM+U8vU8ay1yk2yhNxVYJVBPwJ4YJZKeixfJW7bUv/02JzVVMz6OwbDliXqOTfIr6nsKKugBMaV7T5K+unk/LJGcWdzif7/U8bt7H37lH5NRPTLOVSiUNc19O4/6nP8x3je6+IvLYZ+cDrztm1VIac8ppe5xJG0/TDz9fWxUKqWivru4sqO4ssMjJO/Y9ah9Z4NOfx/rRMo+ej3qFvFBVnFLcWVHPpkWHFf26ZnAbQ6EhKy6m94ZBy6EBsQ8elo9MQsGmSGKsNxzwPnL1n3/qH51K3nL3PIa5Q8fNm2/03/Diks8O1plVq3f395GA+oJ2BPDzAz90CHyiy82vveeiEIxCIULfnIvr+s+ci1y7pP1zwcrffae9D94MfQHnwcDrCmlClIqVU20gc/OBT/2THzZfcLv8/Mhu0/4fXwqYP+FEPzB94/5fnYu+Ord5AdFzd39456h+TuO+Mx7CeLuE367T/jhX35xOSwxp/5p9URQmCptutZ9fm/je+/W/u2vlS/Nr+cr5N/8verl7fX/stby79o3ttX/kzjkjmDrdtvBDQbUE7AnWja7+pVXyFu2VP/5z0Pu7nI6HTUaLU/Us62Ldccva+cRn/nLvnPB33impeY1zh+rNDbBD44v23nEZ8cR4nYHwvbDhB1HiDuP+Ow86nP+Tvy99Kpzt+M+PRN08FIovpLDVyNCEsr7BiY0Gs2sTNHdP77vbPCuY774dz89E3T+Tvz5O/H4IyEJ5axx7uKf3PWIrlNGDx31P0j98NWK375MfhGv518pfzpJd8jlZj7kZlllIQ17f9i0/dWK3z0SFKEYmCjPCkA9AXuCj5av+M1vei5cUHR1mRQKC4paFj3nvkx11P5Tt2Iu3kkoorSveiWLW+qsEcJQ9txmfPtm1St4Q4/Tv2CqGNZ66xQmuSvzBzzNpYICEwpme3pWoJ6APcHrSfnDH8QUCjZvrsxnqacKgoZGOJedk/Y4kvyii4dGpq3eTdySI5YwCwZjcOtsy43eK/+te/Odmr/eYdyw3gdtDDKr3AbubCVvea/uHwX8HB2itdKaNylQT8CezF2pqR0fX+Zo+cUJhFJyXfcNr/S9J/2/cU+lNPSs6PKhFVnmeE8Yg5VmZaOk9uuuMwdbPxqGBq317mEWTGVWXu+58Peqlz9t3lXAy9HCGmutfBMC9QTsyVw9DQLBM9ZTJlN2Mcbjs2qvu6fiYzPzytumuMI1Sufy64kzoaY+RXfwiF+ViGzd95CjnfqB8c07Na/vp+7N5+XoEJ111795gHoC9mSRWUKamppUKtXyWzbNFcVl1nx2LviTM4EX7iSk5TVOcmbWLp1qtZpOp69obnkUQ2eNsyxoyOpv4wg07NR/8181r3/UtKOAl2PGwO3qVgPUE7Ani9STTqfPzs4u/84cI2xedFrliW/vuQTmtPeOKpUrKO8qyOXy7u5u27kzx6iadavv2huVf/p3zV8pwjLUAs7CrxioJ2BPFqnn5OTk+Pi4zd4Vjs1mT0xMIIgNjbUU6Pk3eq/gZ+GbpPVgHOhKgXoC9mSROxLrdLrW1lYWiyUSiVb0EX5NQRAklUrZbHZLS4tCocAw27poXWVWuQ/c2Ure8reqrYX8XAOiX+8tsiegnoA9WaSeFotFKpVOTU0NDg729vZ224aenh4mkzkxMWGbN3PHLBhkVt3pv/Ea5fe7G/+bD87CrwSoJ2BPFq8niqImk0mv12u12vXe6fyJVqvV6XQmk8kG0zln1ij5tvfSP6tf+7xlTwEvFwR0mUA9AXuyeD2BVRtXj97pv/lOzV8/a9ldwM8xIIb13iI7AOoJ2BNQz7XDgobu9N/4R/WfdzW8W8jPBSeRlgTqCdgTUM81xdaMXe+58GrFb1+n/LF1thkMY1ocqCdgT0A915rMJHNm3sKHMZXPlJjBZCJPB+oJ2BNQz+cA+nkY039q/w4u5VwEqCdgT0A9nwN8MpFvey/9rXLrJ807wVn4pwH1BJZgNpuVSqVYLJ6enp6cnDQY1vNsLKjnc8PTcb/vu/6vmtf3U/cW8HLBHuiTQD2BhWEYZjAY1Gp1X19fUVFRbm5uTExMY2OjUql8xgtmUBTFR0Gu4mdBPZ+nEYjl1H/rXzWvf9K8M5+XA46BPgbUE1iYRCIpKCgICgoiEAj37t0rKSmpr69HEARBkGesp1gsjo6OTk5OXsXPgno+ZyNq1vd91/9WufU/tX8vnykBZ+HnA/UEFoCiaGJiYlRUVF1dXXt7e319fVpamtPP+vv7n+XKmZmZGV9fXx8fH5lsxTfIBfV8/ng67re9l/Cz8K2zzWAc6BxQT+CpmpubAwIC7t696+rq6uLi4uLiEh8fX1VVtfwpfhf0WD35fP6DBw+SkpLGx8eX/FlQz3WhMivxs/CvU14q5OeCK5FwoJ7AAjAMGx0dDQoKunv3bkRERF5eXnd3t9FoNJvN8Ly7Ca3OY/XkcDgJCQlRUVEsFmvJnwX1XBf4ZCLO/bderfjtroZ3C/g5WhjcEwnUE1gIiqLFxcUuLi4REREjIyMajcZsXtn041KpdGhoiMViqdXqx74lFAr9/f3n6mk2mxUKhVwuX84uLajnOpKZZN/0XPxH9Z8/a9kNhjFZQD03MxiGFQrF7Ozsk9nCMKympgav58DAgEajWemBTiqVGhAQ4OfnV1VVNTs7O39OdbFYHBoaOv+4J4IgBoNhOXu1oJ7ri60Zu9N/452av37esiefl7PJ5wMF9dy8hEJhcnJycHDw8PDwk9+VSqX37t3z8vLy8/PLy8vj8XgrOtXe1tYWEBDg5OTk4uISFBREpVLn4iiRSCIiIubXUyQS1dbWjoyMLLlaUM91h08m8s/q13Y3/reAl7OZTyKBem5eYrE4JycnNjZ2bGxswSeIRKIHDx4QCIS7d+/GxMRwudzlr5xOp4eGhrq5ubm6uuJn6mtra/H7UkgkksjIyPn1HBwcvHv3bmxsrF6/xL4MqKctYKtHv+299Brl93+r3Nosrd+0w5hAPYGf9PX1tbW1QRA0/0Gz2VxdXU0ikVxcXEgkEp/Pn/9dFEWLioqcnZ09PDyqqqo0mp8OhPH5fAKBUFVV1d7enpWVNTfUqaWlxWQyzc7OxsbGzq8nm8329/cPDw9fcgwTqKeNmDVK7/TfwIcxUYRlm/OunKCewE+ys7OJRGJeXp5YLJ7/OIfDiY+Pxz+Dh4SE0Ol0/DO4wWCorKz08PBwcnJydnb29PSc+1k2m+3t7R0TE5OUlBQWFhYWFjY8POzp6ZmRkaHVauVyeXJysqenZ1tbm8VigWG4vr6eSCSCetqXuclE/l3zRsGmnEwE1HPTEQgEVCpVLpc/dhyzrKyMQCAQCISUlJT6edLS0ggEgqen571791xdXYOCgvDrjgoLC319fZ2cnCoqKnJycvz9/QkEQnJycnV19f37911dXT09Pb29vd3d3T09PePi4lxdXZOSkjQajUqlysnJcXFxCQ0NbWlpefjwYVBQkI+PT1lZ2ZLnpkA9bQdmwVRm1Y3eK29U/umjph2b8J5IoJ6bC4ZhhYWFHh4eQ0NDj6Wqo6MjKCjI6QleXl73799vaGgQCoXp6em+vr74oUw3Nzcikejk5JSRkREXFxcQEODh4TF3lBNHIpHwc0f48ysrK41GI4IgExMTwcHBTk5OAQEBbm5unp6eKSkpYLS8PRLo+bf6ruGTieTzcnTIJhoHCuq5uaAoGhgY6OzszOFwHtv3HB4ejoiIIBKJGRkZ1Hk6OzsnJibwST2EQmFvb29bWxuVSqXT6TQaLSoqCo9jdHR0eXk5jUab/7MMBoPJZOL/TafTpVIpnmwEQYaGhvCVt7W1dXZ2Tk1NLWdIKainDRpVs5z6b71T89dPm3cV8HNMm2YyEVDPzQVFUXz38MlB7AMDA+Hh4cnJyY+dGloEhmEjIyOpqakpKSmdnZ3PYfI6UE/bNAIN/8D49u9VL/+v7q1SQQGKbYqz8KCem8vcvmdnZ+dj+3otLS0BAQFZWVlSqXS9Nm9JoJ42i6Obvt5zAT8LT5e1boaAgnpuLvhxT1dX19DQ0NbW1rnxlbm5uV5eXj4+Pisa1Pn8gXraMpVZ6TZwZyt5y58rflfIf2jc6JOJgHpuLhiGTU9P+/j4uLu7k0ikuLi4hw8f4ul0dnYuKSl58hO9TQH1tGX4ZCKuzB9eJr+4s+GdAt4Gn0wE1HPTQRCkpaUlLi7Oy8sLP+Hj7OwcGhpaXl7+5DAmWwPqafsUJvm1nvNvVb/6WcvujT2MCdRzMzIYDAKBYGRkZPBnU1NTGo3GxtNpAfW0ExOa8R8Z+GQie/N5OfoNOpkIqCdgT0A97QULGnbqv/V29Wt7Gt8r5OfC2LNOC2uDQD0BewLqaUfG1SM3er/+C+UPb1W9Wi+p2XiTiYB6AvYE1NO+SAzi24xv8GFMNSLKBtsD3YD17B/mRKZWdTAm8C9vETNjM+vUmo155GWzAfW0O3OTibxd/ZeCjXUMdAPWs446eMU1paqJiX954FKYR2iBQvVsIycwFNNJENnS0/cCawrU0+7gw5hu9V37a+VLHzZtf+wsPIqiGo1GLBZzOJxJ2zA9Pc3j8RQKxZKXDtt9PY0m8wRH3M/iQj/vXdZSBy87J1EaGRaLxWAyf34+9OSNmPY+thle7STYiAkR9xk7w80TldbabGB1QD3tlMggvNl35e2av+CTieDjQFEU5fF44+PjbDZ73Mbgm7T4dN12X0+RVOl//9GZ7+P6WT9dJNPUzrrunkZpZGAY1sGY+PBUwI7DRLfgfO7Miu8ebkERzKiCec262hvaRycRSb+Vtx5YIVBP+zWmHsEnE9nX8kE+L8eIGhUKBYPBGBsbE4vFKpVKYxvUarVCoeDxeN3d3Xw+f5Hbbdl9PZWQ7kER9RYhs2dgCn+krXvshlcGpZGBIGhESuX2w8RtDoRPzwQ10Ze+4e0vMNSCwrCwU9/ioc79SJ21U9/sYUE34wTaNgXU066NQMO3Gd+9WfXK9vq3C/kPR0dHJycnZ2dn1zuYC+NwOOPj44vMfWP39bRYLHqDqbVrrKZlAP9yrp4wgt4kPMDruc2BQIp5pFIvb/prFIZ5rXqqF5TxPyjlLSj5TW35WUTYvYZ/BmB5QD3t3ZR24mr3ua3kLS+TX2yiNolEIrVavd6dXJhSqWQwGBrNU6+V2gj15Avlp27FOlyJFIgVFoulsqn/8NXIO6QcNkdcWtOz48hy64kZVeaJCn3Dj+qcPVDyW1Dymz8t6e/qKq+YRgqstcACGmbasJevrSlQzw1AZVa6Dfz4MvnFxsZGqVS63pFcTG9v72N3+ppvI9RTKodcg/LeP+Z78sZ916CHx76J2nXM96NTASe+u3focjiezk/PBDXSh5/624YiMI+qq7yqefiJ+sE2KPXtX9KZ/CaU8g91xv/UuR9aa9Hk7dO3eKBG1fN8lzYGUM8NAD8L7z5wZ+3qKRTP1lL7T9+KuUXIYI1zV72ejV9PkVR1k/BgjyMJD+XHpwKPXIs89PVP3dzmQDh4KSwwtkwgkj99HRhm0sDTdcauSF31dXXuh7+qZ+q/NEUO+hZPay26yiuaoi/1Le4YYnx+b9OG8Es9BQJQT/uFWTCVWbl29ZziCjMKm7c5EPaeJDXTB+Vy5erWs8HrqTeYqluY535M8Ikqaesea+se6+qf7Gdx+oam8S/busd6B6eFEiWMLHWhGIZgBiWqnDRP1+kbnTWFh6DUf+L11FVeMfOaUY3QKgvMbdJVXIDS/m3sjcXgjTN4eK1hKCqprSW/8ELln/5ktOEpnIFlWrt6sqcECdl1+M5TVWOfRCpf3Xo2bD2NJlijM1AaGFfvpniGFXJmZq22agxFNTPmqWot5Wt17odQ2jvaRydhTqPVVm/WmUaLNXmfQslvmkYKMfNGngPRWjAU1fN4Qx4e5BdeqHr5ZdQIdtvtHqjnukkraP4f/foAACAASURBVLnsnHTwYqhr4MPBseXeimdFEDXf2BurLTupzv5AV/OdBbbebyxqNg1kqDP+C6W8ZRopwOANPgv3szPJ5fz8/E5HR/ILL9S88cZ6bw5gBVapJwSpZ2UKLl/M5YulswoIUoN6LgazWARixQfH/Ry/u59RSJUr1/b8NaoVGWh+2pIj8AzNums29sSoH7wHJb9p7InBEDCYdGn4cU9Qz43BKvWc5okyi1vwUCbm1LGnBKCeS8N+8lxeDNYjoh7zVJW114uZBjM1efvU6f/RtxIwK+7bbkSo2TydlFTx2982vffeem8LYAXLqadarab1jJz+Pvazc8Enb9z3jynt7h+f/4TxKUFSzk+h3ONIismoHhnn8gTiIko7qKfNwJA1udYIMZnHSjRFDursXXoqAZyFX4Sex+u/ebPm9dcHnJzWe1sAK1hOPSG1urS688CF0G0OhF3HfPdfCLnunlrfylSpIPwJMrmyd4DtHV6It/L09zGFFfRJzkxxVcdj9YQgtWBG4n+/9KZ3xjceaWn5jfiOKqinHcPMWjObrC0+rM7cYaCRMHA96BNQk8kgEEynpHScONF3/bq8o2O9twiwgmXueza0DXxxKWxuAOLuE34/+GbNiKTQzxcpSWcVHX2jPxAf7HEk7XH084ksaqQNPFlPLl+cWdTy2flg/Aqa8z/G55NpoJ52DzNpzeNlmoKDUPKbpuFczLy8K0o3DdRg0E5OShsbJbW16pERDN1os5RvTsusZ2Vj78GLoR+fDvzy6/CDF0O3HybudiT1D03KFb+M4lRBELmu54tLYdsPE7/1TCusoFMae/F65pS0cniiGZG0srH3zA9x2xwIH58OfP+Y7x5Hkm90MajnRoDBBhMrX52zB0p+0zRaBAIKbHjL+uQOQeFJ5E/OBB69FvmtR9olp0S8ifWtTJ5AMs0VDo5M9w1O9A5M1Lb0H7kWtfOoz7eeaWU1XbTuEfyZroG5lIbeivoeZ/8c/JEj1yL3niRtcyDcDXoI6rlRYIixLwFK+edPe6DgIzywoS2nnioI8osu/vhUwNwn920OhO2HifTukb6BidBE8qHLYb/6lgPhO690SkNP3+DE3AxB+84GfXo2aP7T8Ge6gXpuMMa+BHwP1EAjgZNIwAa2vH1PdcrDhs/OBc9Vb48jySUgVyZX1rb0X3NLeayJp27GlFZ1ajQaLl/sEpCLH+JcsJ4nb9x/UNgM6rmxYIiJla8pOKjO3KGngmFMPzGrVGIKZTw0dDI2Vs9fk4sjgOdsmeM9Z0TSpJw67/AC14AcYmRRekHTFFeoVqt5AvGDwmbXgBzXgBzXwFyfqKLOvrHxSb5YItNoNCoVNMUVRiZTPELyAmJK/e+X+EUX55W3+UQV3Q3M9Q4vKK/tFoqWmFoU1NP+YLDBPF6mLT6szt6lbyWAgfQWiwVDEO3k5FhQEG3//mF3d9RkWu8tAlYPxVCGsmf5o+XHJ/mMockeJrt/eHJiegZ/UKWC2FOCHia7h8nuZbKZw1MK5eMT1LPGuX2DEwOsKSZraoA1xeWLmcNTvQNsxtAkf0ay5OuCetolzKQxs8maIgd1+n+MPTHgUk6LxYKhqIxOb9u3r/Hdd02z1pvWAHi+EAwehgZOtR8G83sCawUza81jpZq8fVDym6aRAjCZiMViMQiFHSdOgBnq7BeCISxo6Hyn48vkFxubGiWSpXcA14tare7t7VWr1U/7s4B62jbEZBrMVD94D0p5yzRSCKazM4hEnY6OYHZkO4VZsEEV82zH8T9X/O7d2r9RadQZ4QwEQevdyYXJ5XImk6nZ2Hfm2OgwY0+MOuO/UPKbxr6ETX4M1CASdeL7nqCedqhN1nKk7fOt5C0fNP63U06fnJxks9k2++F9cnJyYmLC+PS5EEE97YNpIEOT9ymU9u9NfhYe1NN+lQjyP2/Z/WrFb79qdxhQ9VssFp1O19XVNTg4ODMzY1N3JJbL5ZOTk62trSKRCH36hW2gnnYCNZtGizVFX6qzdump3ps2oKCe9glrktR93rL39cqXrnSfZSh7UeynJCmVSg6HMzw83Nvb220benp6GAwGm80WiUSL3MzdAuppRzCz7ufJRHYaWokYutjf60YF6ml3EAwZUDEOtX7yGuX3V7vPMZQ9MPbL/7oYhpnNZoPBoNVq13un8ydarVan05lMpkX2OnGgnvYEM2nM4+Wawi+g5LdMQ9mb8Fp4UE/7AmMwCxo603FsK3nLmY5jj6XT3oF62hkM1ptGCvC7fm7CyURAPe0IiqHD0OD5TsdXK377cfOOAVU/giHrvVHWBOpph1DE2J8Mpb4NJb9lGn6IIZvoqhtQTzvCUPaebj/ySsVv/lP7915l13pvjvWBetorY0+MOnsXlPymoT1o8wQU1NNeVArLP2/Zs5W85SD1owEVY703Z02AetotDDUNP9QUHFA/2LZ5zsKDetqFUkHhfurev1D+cL7zZL+yD7NszL8pUE87hk8mosEnE6FuislEQD1tHGbBeuSdnza//zrlj9e6zzOUPRvsWOd8oJ72DTNpf5pMJON/xq6oDb8HCuppyxAMGYIGHOmHXia/eLnrNEPRu5HOsD8J1NPu/TSZSP7nUPKbJlb+xp5MBNTTZuHTf5zrPLGVvOUY7UC/coOn0wLquUEgJtNQtjpzO5T8lmmkCDPb3GQiKIqiKIo9c+9APW0TPv3HuY4Tf6743f/q3hqGBuauJtrAQD03Cgwz9sSo09+Fkt809qfY1JVIMAwHBgZ6eXmNjY0tef3G4kA9bVO7rO0Y7cBW8pad9e90yunrvTnPiR3XUyxTfeeVfi+9ZlauNsNIdmnb5+dDhsb5KIqJpKqg+PIrrslarc3tha0pIzNN8/ATKPVf+lYbmkwEhuHIyEhQz42qVFCwr+WDVyp+40g/NAgx13tznh87rufgKP+rmzG+0aVCidJkhpMfNm1zIPSzuCiKzYiV3uFFx7+JFklVBoM5q6StuKprVvHUWU6XhiGoZgYR91tv89cGPplI4SF11vvPfxiTwWDo6ekpLCwsLCysq6sTi8VzH9VNJtP8C4cRBBkdHS0rKysqKiotLW1vb1epVMt6CVBPG1Mnrt5P3fN65Utfd52ZP/3HZmBP9ZSrtN3MKSaLCyOIxWIZHhd8dTOGGFkiECtMZjjmQe02B0J0erXeaMLreeybaIFYodbor7mnuQblTfGkq3xhxAjPtBvo/ubJKmv+edbGL5OJZL2vb/V5bh/h1Wo1lUoNCQlxcnJycnLy9vauqanR6Ra4kBRBkKmpqXv37t29e9fJycnV1TUxMZHH4y3nVUA9bQeKof3KvoPUj16j/P5q9/kNdg37cthTPXsHp28SHniFF+n1RovFMs2Xnv4+jhhZwp4WS2TQd14Z2xwIR69HD43xB0Z5PlEleD3NMIw3V6tb+Y4YasZ0s+bJKl3VNW3ZV4h0yPp/qjXw82Qih6CUf5oGMqxyLbzJZJJKpVLpL/8C6fV6iUSi1WotFovRaGxpaQkKCgoJCcnJyYmPj3d1dU1NTVUoFE+uSqvVUigUV1fX+/fv9/T09Pf3j4+P4+tZEqinjfh5+o+jW8lbznYcZ2yCM+xPsqd68mZk9zJqQhIqVGq9xWIRSlVnb8cTI0va+9gNtKG52zT7x5QVUjoDYsvwelosFhhB9QaTybySv10UsSBGM7dR3+iszt2rzt6lb/Ox2NKpmMVhsN40UqjJ/ejnyUSeaRgThmE8Ho9EIvn5+en1eovFYjKZmpubCQQChUJBUZRGo4WHh6ekpNDpdIFAUFtb6+HhkZSUJJfL8TUYjUaj0Yh/cler1UVFRR4eHmQyGYZhBEFgGDabzYvPpYgD9bQFKIayfp7+Y1/LB0wVYwMPiV+EPdXTYrHMiBXFVV2TXInFYhGIlWd/iCdEFNdSB/PI7fht77c5EH7wyUrNbw6MLT92PZo7I7NYLHVtQ5ddkqPTqo3GZV2Ng8EGeKpW33wXSv8vlPwWlPymlnwWmbGzaQ4wxGjsvv/TZCKsvGc8BmowGLy9vZ2cnMrLy/G9zszMTHd39/j4+ImJiaCgIBKJNDY2Zjab+/r6IiIiXFxccnNz8X1Po9EYEBDg6enJZrNhGIYgiEwmu7q6RkREMBiMlpaWR48e5efn19TU4GlebDNAPW1Av7LvdMdRfPoPhrJno16IuSR7qid+cPOT04GhCRSLxdI3NH3yxv3r7mmUBkbf0PTZ2/Fz9cwubYtMrTp4May0psdisbR2jV64k0iKeaRSL/YZFjOqzBMV+vrb6uwPoOQ35xZ1+ru6yiumkQIrLMO5pqEs02CmafCBaTDTNJRtYuWZRvKfYZ35JlaeaTjXNJT9xGoLTKw8Xc23+D2R9M1umEa4+jffZIqPj3daIW9vbyKROP8RIpGIV/hJkZGRoJ62r0ZUeYD64Vbyls9adjOUveu9OevJnuppsVj6h7mHr0Z+fCrgmlvqgYuh7x/1/eC4375zwQcuhO465ovXMyie3NzBSito3nHEZ9/Z4KtuqQcuhX18OjAqrdrwtH1PFIYnq7Xlp9VZ76vT/wOl/GN+PaHkt6C0f6szd1pj2bHQsoarhdLfhVLegpLf1FVcRMR9q3vbMQybnJwkEomenp4kEsnNzc3JySkoKCg3N9ff339+AX18fPLy8mg0WmJiopeXF15PDw+PlJSUmJgYd3f3J+sZFhaWlpZWV1cnkUiW3BJQz/VVKijYT93zGuUP5zpODGzc6T+WyZ7qiSBoaU335xdC9ziS8FCe+SHO4UrkruN+cwc93YLz+SK5yQxz+LPX3FLxB3c7km77ZQ+O8p/+64ZhsB4W0IyMBF3dTfXDj39Vz7R3tCVHDTQ/KyxtPgYqwUD1MlC9DFRvQyvB0OZraPN9tnX6Glp9DK0EA9X7V6ul+enbfLWPHKG0f2vLz8B8mgVd5TQiarU6NzfX3d29oKBAqVSq1Wq1Wq3VavEbKqjn0Wg0RqMRhmG9Xj//bgd6vX7+I/N/RKfT6fV6k8m0nCuRQD3XC2bBOuS0fS27Xqe8dLX7PEPZuzmPdc5nN/VEULSrf8I54OGFO4kZRVQmi8tkcSe5ktFJ4cAoH/+SyeIKJUoUxSwWC4KgHMEs/uDgKJ8vlC991ghDMZMaVQtgAV1PJWhLjkKpb0PJb0Kpb+sqr8D8Vkw/+6yLTorppJhO8vMixXSzmO4Z17nwalEVx9ifqin4XEs+C/PpGLKa454mk0kikVCp1ICAgOjo6GWOylw7oJ7rAsGQIRXzOO3gKxW/+brrzIaf/mOZ7KOeGp2hqZ112zf7knNSziOa3rjGkwFjKKaVwPxWXd33mrx9UPq72tLj8FT12r6odWEoqhbo637QFB6Cuc2r2OtEUVSj0XR0dCQlJZFIpISEhNHR0bXY0hUB9Xz+5k//cYJ+aDNM/7FMdlBPBEEDYssPXgw7dDk8+WGTQvX85hBCNSLjUJau8mtN7oe66m/sZ/oiDFXz9Q3O6uzdZjbZsqrLP8RicWRkpKenJ4FASE5OZrFYVt/KVQD1fM4wCzakGjjXeeLPFb/bUf+vIYi5qa4mWpyt1xOG0YKKzm0OhNu+2a1dYysbs2klqFZkoPlpS47AM7Tn/+qrgCondTU31Dl7jH2Jq1sDhmFMJtPV1TUkJKShoUGj0Vh3C1cN1PM565J3nKAf2kre8l7dPzfP9B/LZOv1tBWICZkdMk9Wrvd2LA0W0LXlZ7Ulx8yTNeu9LdYH6vk8lQoKP23e9TL5xeO0g0OqTTT9xzKBei4bhlps/iQjzKfpKi/rKJdhXqvtb+0qgHo+N1Ui8n7q3tcpf7zcdbp/k03/sUygnhsHKmNpyRd0lVdgAd2yQe+yCer5HKAY2q/sxW/rdq37PDjD/jSgnhsChqIQT1d1VVt2Cua3bdR0WkA91x6MwSxo8HT70a3kLec7HTfhzEnLB+pp//DBSQ1OmrxPzdP1djSVySosp54oiuIzj9gUq9yYZK3hg5POdzq+UvGbA9QPmcpNOv3HMoF62j0U4unr76hz9piGsiwb/cq5JetpNBqFQuHQ0FB7ezvVNrS2tnZ2dk5OTqpUKhsPKFPFONNx7NWK3/6n9u/MTX8h5pJAPe0bIh3UUS5r8j83s/LXe1ueh8XraTAYuru7GQwGl8tVKBQa26BWq2Uy2djYWGtr68zMzDPem2TtNEhqvmj9eCt5yyfN7/cqu9d7c+wAqKcdg/k0LeWitvwszGnY8HuduMXryePxxsbGhEIhBEHr3cxfUavVKpWKzWZPTk4aDIZ1eesWVyLI/7xl72uU35/pOMZUMTbJ/07PCNTTXsGCDl3lZV3lVZhP29jHOudbvJ59fX08Hk+pVFo9fyPjvIjkCpeAXJ5ATO0YDkskJ+XUzwilK1qJVCodGhpSq5/h/lprALNgNBn1s5YPXq986Wr3OTD9x/KBetojDFVxtOVndJRLMJ9uWdX0H3Zq8Xq2tbWJRCJ8qifr6ugb/erm/Q+O+w2NcLKKW87djrvhld7FGJ//HP6MpKGNGfuguqFtQKVaYOcXgqD+/v51n2llPgRDBlXMI7T9r1b89kr3WXCGfUVAPe0NhqJqvq72lqbIAea2bODBSQtavJ5UKlUsFls9nRqNhtbNOvR12DYHQt/ARGJ23Vc37l92Sapq6pv/nOExTmQK5aNTAZEpFLlCteB6GAyGUqlcl7fuSQgGs6Chcx3Ht5K3nKQ7gOk/VgrU077MTf/xgXmianXTf9g1W67n+CT/QWHzJefEB4XNCqWt1xO1oEPQwPnOE3+u+N2uhncHVf3gaqKVAvW0J6hqWld7S539gbEndr23ZX3Ycj2Xw3bq2avoPtnusJW85T+1fwfTf6wOqKfdgAXt2rLT2uLDdnFb+TViC/XMLGo5dzvuOdQTxuARaLiYb/2xaKWCwk+ad24lbzlC2z8MDVh9/ZsEqKd9gPk0HeWyjnIJ5lE34Qf2OWtdz0nOTFFl+x1S9qlbMaduxeQ+ap3kCDUaTUfvqOONe3g9C8j0S86Jc/WUSGX306uuu6eeuhVz0zsjObe+srF3wbNGK6qnyqzKnk4713miQWLlubIqhI/2U/e8Tvnjpa5T/cpeMCR+1UA97QAyO6StuKirvLqBp/9YpjWt58T0TFJO/dkf4j46FYDfEevUzZjaFoZSqeruH79wJwGvZxGl/WuXJLyekFpd1dR3+lbsB8f9tjkQ9jiSjn8TfdEpwT0kLyK5IvdRa+8Ae6X1VMNQl7w9ZMR/P3XvMdoBoWHGWu8eiqEMZc++lg/+Qvnjte7zDHCa6NmAeto2fPqPyq9/uq3bZhqctCCDUPhTPQWCZ6ynSgWNTfA7+8YEMxKNRiORyjOLW878EHfgQuht36zwpIqPTgXsOELMKaVKpPIeJvuKS/KC9axuZtwkZHiHFwTFlrkE5Dh+d++jUwHbDxP2nQs+80Nscm6DdPaXq54WqSdmwXSIjqvjRI+HHWn7/B/Vf/6g4T9xE/esdXEnjMHD0OCp9iNbyVsudH7FUPbC2CrvEgjgQD1t2E/Tf9zR5H8Gcxo3z5D4RRjE4q7Tpytfekk7MfGM9ZwRSQsr6F5hBcWVHRKpvIk+eMk56fDVCEJEYSNtYHBkev+FkL0nSQ/L2iRSeWff2OlbsdscCMzhqdLqziuuyeduxxdVdmg0Gi5fTK7rHhrlsMa4eeW0bz1S918I2X6Y+Nm54KPXoiJTKDOiXwbVP1lPzILBGKxHdDN6ftpU4qn2I29U/ull8ouvVPzmBP0QXdZqRI1WWdiases9F18mv/hZy+5+MCTeGkA9bRcK8fQNd9Q5e8ysPHDlHM4kkzFv3656+WVJbS2GPP77/7R6zsoUIrFs/j6gRqMZYXMDYx+9f9Tni8vhzbTBW94ZH58O9AjNb24fpHWzPELytjkQDlwIKa5s5/LFFfU9H34V8P5RH/aUoI7a/61n2heXwwNjH3H5YnzpZoyn5zdec0vZcYT44Un//edDvMMLHhQ1d/f/akT9Y/XELJjIMFMlInsNun7UtGMrecvc8lfKS0fa9idM3rfWcnfgxz2N7/2z+rVmaQMYnGQVoJ42Cp0d1lVe0eTtMw/lrPe22BDUZBJXV9MPHeo+d07R0WFSKCzzJt14Wj2zS6gu/jmJ2XWPPZ5T2rr3pD9+iHPJ5f2jPmdvx4klspFxnlvww6c958srESkPG5Yz3tOMmjKmU95vePdl8ovzu7l2y//q3opjR6/TX90GBOppi2A+TVtxQVt22jxdD/Y6H4OaTLzc3No33mARiYrOTtT0y2m0Bespkcp+8Mn8/HxwSEL5Y99qog1855n2WAH3OJK+unk/KO5RekHT0etR7x/z3eZA2HnU58srETUtDIVSBUHq+lbmDz6Z839q39mgbz3TskuoMyKpTP7U6Z2e3PcU6Pm53Myr3eferf3bY/ueR2kHkiZjrbjUi2vAGXYrAvW0ObCAvgmn/1gmDIYhJrPv6tV2BwcRhaIXCOZ/fl+wnv1Dk5ddkr78Ojz2QfVj32ppH/qe+GCvIyk1r7GRNkDtGKJ2DLV1sbr7x8cm+NM8USdjrLVzmNox1No53NE3JhTP4hfRC8WzA6wp/Pn4Qu8Z6R+e5PKXOOq64HFPM2rSIVq+jhc/ce98p+Pfq17Gj3sebvusTlxtQo3WWsAZdusC9bQpGKqc0paf0VEug8FJCzKrVOOhofXvvDOVmGiGoMcOfS5Yz8GR6a9dk/edDQ5NJD/2LUpDz+lbMZ+cCWSNc1XPZVK7xc+5a2CNQM9PnIg53X703zVvbK9/O2TEHxyjtFmgnjbjp+k/bmhLjsI8KkjngowSSc/Fi5UvvQQNDCzznPuMaPa2b+YeR9J3XuntvaP4EclZmaKHyQ6MfXTgYshFpwSZTLEWMzOtqJ5zdIiOqey/Px7xRevHh1o/mdRMrNnbCTwTUE/bgP08/UfOHvNk9Ya8mbBVzI33NMzMLH/EUmRKxReXwj49E3TbJ5PWxeobnGikDXiE5h+4GHrselTKw4bn0M3l1xOngTWF/IfnOo6XCYrX4I0ErADU0yagKo6u7nt19m5jX8J6b4tNW921Rh29o87+2dsPE+ef59l+mPDJ6UDXwNyJ6RkbrKcFv72laqiAm2vtdxGwjuddzwba8G3f7NauUfzLT84EeYcXqjX6Zf64SKpKym3wDCvEfwEyiqg6/cKX35hhpIE2tM2BUFzVjSA2feQIFnZpy89qir40synrvS22btVXavYw2REpFPxadXy55pZSWt0pnZU/t3SutJ6AjXve9Syr7bnolNhIH8a/XH49h8cFESmV5+8knPju3h1SjkdoQV3roMH41EvNrFxPFEHVfETU86zreQLMb9NRLusqLsLcls08/ccyLV5POp0uFAoXPIIplyt5M5KxSf7QKAdfJqZnxBLZ8znciVOpVEwm06bmlgeexdrWE0XRoTF+ZRNzmi/FHyHX911yTmqkDWMWi0qt/+RM0OGrkc0dIybzAmMpYAQdnxIVVXYpVNrU/Oaj16Juej9obmcpVFpIozfDTz04iCBo/zD3B58s54Dci05JXczJRZ68JMysM0/XG1qJMK9l1StZECJhaikXdVVXYT7dgoCLjpe2eD1ZLNbU1JRMJntuQVwRgUAwOjqq1WrX5a0DrG5t62k2wykPm058e6+igYE/UtMycM0ttZE2jKBoXdvQ7hOk7YeJd0g53BnZ/B+EEVQig1o6Ru6Qcnaf8BuZmCmu6vraJfm6exq5nrHkvqrRZM6v6Nh3Njg2s277YWJCdoNWt6r5NWADCnFNrDwt+byu4jyq4qxmJQvCUBTi6iiXtORzsABM/7Fci9dzdnZ2cHBwcnJydnbWdm6rid9QUywWM5lMDodjNoN/JjeIta0ngqItHSMeoQVz9WygDX/rkd5IGzbDSGBcOX4E6pPTgU3trPlzybDYM373Hx36OnybA2H3CRKbI5bIoIKKjsvOSae/j8sqaVvkM7vFYoERdGhckF1K62JOpua35FW0z4gUK7uPNgpjJo1ptFhXdUWdtVPz8GNDd/STv66rhE//Uf+jpmA/zGmyoODXabkWryeCIOPj4/geKI/H49sMLpfLZrPxj+3WmjMJWHdrftzTYDS397HzyR34/zR1rYPX3FKrmpl6g+kOKWfuEH5oEkWt/eU+1yl5zR+fDsS/tfsEaYovxTCLGYarmvrP/ZjwyZmguMw6BEHn/jdEMWwujhiGoSiGYRiGWRAUxTCso4+dXtDCnhYvY3sxC4ZiZq15qlZX9z2U9m8o+U0o+S1d5RVkdtCCYVZZUPWMvumuOmePeaTQakXeHBavp8VigWFYJpOx2ez+/v5e29DX1zcwMMDn83U6HUjnRrLm9RTPqjxCCz49E9RAG7JYLCXV3V9+HeEeUjA2JSqq7HpaPQsqOvAdz20OhF3HfUtrelAMs1gsMIJUNjLwx7/zyhgeF6AoqlBpQxMpDlcj8U/0WSVt3/tkPart7WBM4GeNckppF+4khiZUGBfdY8XMOnimw9ARqin6Ekp+c25Rp7+rq7xiGimw1mKgB+goXxsHHqzxe78BLVlPAHhu1ryeKrUOP/i4x5H05ZWIvSf9tx8mvn/M98OvAnafIOEd/PxcSO/g9GM/iGEWjdZQWNmJT9xw6HLE4SuR+y+E7nEk7ThC/Ph04PtHfT78yv/AxbDPz4fsOu674zDx41OBX34dsceRtPOozx5HEj59zm5H0u4Tfh9+FUD9eZjUAlCzaaxEU/SlOuN/UNo7UMo/5tcTSn4LSn1bnf6utRZt2SnzdMOavu0bFagnYDvWvJ4ypSY4nrz9MPHDrwK2HybsOxvseOP+4auRc3udR65GxWXVyxSaBX9crtSc+zFh/iDngxdDiZHFHX3sm4TMj74KwA+bnrsdf9s3C3/C6e/jTt2K/eR04Idf+Tv7MxvrIwAABoxJREFU5+IzhP/olzPFky62oYgZEXYbe+5pKy6oM3f8qp5p72gfORo6Qq2yGJlpiIwFpv9YHVBPwHasbT21OiOlgXHNPdUzrHCKJ2VzxNN8KV8o587I2BwxvnBnZJBaj6IL/yZgGCYQK+aezOaIOfxZmUKDoKh4VoWvc4onFYgUEhmEP4EvUvBF8imedIonkcqgKZ50giOWyCB4yUFLGIKZIFQjhIVdhjZfbdkpKO0dfMdTW3EB5jRiRpUVFrMWXIi5aqCegO1Yq3oaDGaJDCqu6rrukeYdUcQRzK7RC1ksFjOMCKXKWbnaamvEUEwnQST9eipBU3xE/eA9TeFBE+sh+HVdd6CegO1Yq3o+qum54ZVx7Hq0e0gBc4S7Rq+C4wvll12SCZHWn0wBMyrNk9X6JhdN3qdaykVMt+hnf2DtgXoCtmOt6nn+x4TzPyZEpFQJJWt+Va9ArLhFzAyKL1+j9WN6mbH7nrb0mHm6do1eAlgmUE/AdoA5lpYHNSOzw+bxsvXeDpum1Wqbm5vz8vK8vLycnZ0LCgogCLLuS4B6ArYD1HP5MDCLx9NMTEyUlpbeu3ePQCB4eHg4OzuHhIS0tLTo9cudPWuZQD0B2wHqCTyrrq6u+Ph4b29vPz+/hISE0tJSlUql0WhMJtPil9ZIpdLW1lYWi8VkMul0OoPBgOElBnKBegK2A9QTeCYwDBOJRBcXl4aGBi6XK5FIlvlpHcMwJpPp4eGRnZ2dnJzs5+cXFxe35L4qqCdgO0A9gWeiVCo9PT2dnZ2Hh4eNRuOKruOWSqVUKnV4eJjJZNJotL6+PrDvCdgRUE/gmRiNxtjYWA8PDz8/v7KyMplMtvTP/NpPE7osD6gnYDtAPYFnxefzo6OjXV1dPT09MzMzV3rnCQ6HMzAwsMzP+6CegO0A9dzUlEplenp6ZmbmM65HKpU+fPjQ29ubQCAUF6/ssoWKigovL6/S0tLlTBsM6gnYDlDPzQuG4c7OThKJlJu72F0bDQYDg8GoqakRiUT4IwqForW1lU6nzx2mxDBsdna2uLjYw8MjMDBQoVAsuCqNRtPa2lpXVzczMzP3YGNjI4FAyM7O1ul0S24zqCdgO0A9Ny+DwVBdXe3m5hYdHS0WLzx1NARBdDr93r17JBKpqakJf3BwcDAsLCw2NpbL/eUaXAzDxsbG/Pz8vLy8pqamFlybTCZLTk729vYuLS3Fb++DIMijR4+8vb0zMzM1moXn2frVNoN6AjYD1HPzQhCEyWR6e3t7eHikp6dzOBzRE8rLy8PCwtzd3T08POLi4vAH8/PziURiUFBQSUnJ/Ce3tbX5+Pj4+PgIhcIFX9FkMpWUlDg5Ofn7+1dXV0ul0ra2tqioKF9f3/r6+iVPuFtAPQFbAuq5qWm12vLycj8/P/wCIacn4GPg/f39/fz85h4kEon37t2Lioq6e/fu/Ce7u7sHBASkp6c/7QgmhmF1dXWurq5ubm4uLi6BgYHOzs5ubm7x8fEczrLuuAfqCdgOUM/NDkGQ+vr6lJSUgIAAvycUFBTU1tbiByvnHiwvL2exWF1dXdHR0fOfnJiYSKVSpdKnzkTF4/Hi4+P9/PwiIyP9/f1jYmJIJFJsbGxXV5fJZFrO1oJ6ArYD1BN4TmQyWWJiooeHR1ZW1iqGheJAPQHbAeoJrDkURXt7e0NDQ93d3dPT0592VHQ5QD0B2wHqCfwChuGxsTEqlcpms5/2hO7u7ra2toGBgcHBQSqVuvjxSrPZPDU1VVdXFxIS4urqmp6eLhKJ5u4dvQqgnoDtAPUEfqHX60tLS4lEIoVCedoTYmJiAgMDs7Ozs7OziURiY2PjIitUKBRFRUVEIjEsLKy8vFwikTxLOi2gnoAtAfUEfgHD8MTERHt7+9MGbMIw3N/f39XVNTIyMjIy0t7ezufzF1mhTqcbGhqi0WgsFssqc32CegK2A9QTsCegnoDtAPUE7AmoJ2A7QD0BewLqCdgOUE/AnoB6ArYD1BOwJ6CegO0A9QTsCagnYDtAPQF7AuoJ2A5QT8CegHoCtgPUE7AnoJ6A7QD1BOwJqCdgO0A9AXsC6gnYDlBPwJ4YRKJOR0dQT8AWgHoC9sQgFHaAfU/ANoB6AvZEOzFBd3Co+ctfDM8wxTIAWAWoJ2A3EL2ek5bWvGMH7cABGILWe3OAzQ7UE7APRql0Mi6u6/RpxrffakZH13tzAADUE7AXGIbBMGoyoWYzOOIJ2IL/D/Ja9Lhku5lC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042552"/>
            <a:ext cx="5938837" cy="31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108034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itchFamily="2" charset="-78"/>
              </a:rPr>
              <a:t>برخی </a:t>
            </a:r>
            <a:r>
              <a:rPr lang="fa-IR" sz="3200" dirty="0">
                <a:cs typeface="B Titr" pitchFamily="2" charset="-78"/>
              </a:rPr>
              <a:t>مواد خالص و بعضی مخلوط اند.مواد خالص عنصر یا ترکیب اند.از طرف دیگر مواد ممکن است طبیعی یا مصنوعی باشند.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فلز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ماده‌ای </a:t>
            </a:r>
            <a:r>
              <a:rPr lang="fa-IR" sz="2400" dirty="0">
                <a:cs typeface="B Titr" pitchFamily="2" charset="-78"/>
              </a:rPr>
              <a:t>است که می‌توان آن را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صیقل داده و براق کرد</a:t>
            </a:r>
            <a:r>
              <a:rPr lang="fa-IR" sz="2400" dirty="0">
                <a:cs typeface="B Titr" pitchFamily="2" charset="-78"/>
              </a:rPr>
              <a:t>، یا به طرح‌های گوناگون در آورد و از آن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مفتول‌های سیمی </a:t>
            </a:r>
            <a:r>
              <a:rPr lang="fa-IR" sz="2400" dirty="0">
                <a:cs typeface="B Titr" pitchFamily="2" charset="-78"/>
              </a:rPr>
              <a:t>ظریف تهیه کرد. </a:t>
            </a:r>
            <a:endParaRPr lang="fa-IR" sz="2400" dirty="0" smtClean="0">
              <a:cs typeface="B Titr" pitchFamily="2" charset="-78"/>
            </a:endParaRPr>
          </a:p>
          <a:p>
            <a:pPr algn="r"/>
            <a:r>
              <a:rPr lang="fa-IR" sz="2400" dirty="0" smtClean="0">
                <a:cs typeface="B Titr" pitchFamily="2" charset="-78"/>
              </a:rPr>
              <a:t>فلز </a:t>
            </a:r>
            <a:r>
              <a:rPr lang="fa-IR" sz="2400" dirty="0">
                <a:cs typeface="B Titr" pitchFamily="2" charset="-78"/>
              </a:rPr>
              <a:t>جسمی است که آزمایش‌های مربوط به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گرما </a:t>
            </a:r>
            <a:r>
              <a:rPr lang="fa-IR" sz="2400" dirty="0">
                <a:cs typeface="B Titr" pitchFamily="2" charset="-78"/>
              </a:rPr>
              <a:t>و مهمتر از همه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جریان الکتریکی را به خوبی هدایت </a:t>
            </a:r>
            <a:r>
              <a:rPr lang="fa-IR" sz="2400" dirty="0">
                <a:cs typeface="B Titr" pitchFamily="2" charset="-78"/>
              </a:rPr>
              <a:t>می‌کند. </a:t>
            </a:r>
            <a:endParaRPr lang="fa-IR" sz="2400" dirty="0" smtClean="0">
              <a:cs typeface="B Titr" pitchFamily="2" charset="-78"/>
            </a:endParaRPr>
          </a:p>
          <a:p>
            <a:pPr algn="r"/>
            <a:r>
              <a:rPr lang="fa-IR" sz="2400" dirty="0" smtClean="0">
                <a:cs typeface="B Titr" pitchFamily="2" charset="-78"/>
              </a:rPr>
              <a:t>فلزات </a:t>
            </a:r>
            <a:r>
              <a:rPr lang="fa-IR" sz="2400" dirty="0">
                <a:cs typeface="B Titr" pitchFamily="2" charset="-78"/>
              </a:rPr>
              <a:t>با یکدیگر فرق زیادی دارند، از جمله در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رنگ</a:t>
            </a:r>
            <a:r>
              <a:rPr lang="fa-IR" sz="2400" dirty="0">
                <a:cs typeface="B Titr" pitchFamily="2" charset="-78"/>
              </a:rPr>
              <a:t> و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سختی</a:t>
            </a:r>
            <a:r>
              <a:rPr lang="fa-IR" sz="2400" dirty="0">
                <a:cs typeface="B Titr" pitchFamily="2" charset="-78"/>
              </a:rPr>
              <a:t> و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نرمی</a:t>
            </a:r>
            <a:r>
              <a:rPr lang="fa-IR" sz="2400" dirty="0">
                <a:cs typeface="B Titr" pitchFamily="2" charset="-78"/>
              </a:rPr>
              <a:t> ، تعدادی از آنها ممکن است به آسانی خم شده و یا خیلی محکم و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مقاوم</a:t>
            </a:r>
            <a:r>
              <a:rPr lang="fa-IR" sz="2400" dirty="0">
                <a:cs typeface="B Titr" pitchFamily="2" charset="-78"/>
              </a:rPr>
              <a:t> باشند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400800" cy="3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itchFamily="2" charset="-78"/>
              </a:rPr>
              <a:t>از ۱۰۹ عنصری که امروزه شناخته شده است،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۸۷ عنصر فلز </a:t>
            </a:r>
            <a:r>
              <a:rPr lang="fa-IR" sz="2800" dirty="0">
                <a:cs typeface="B Titr" pitchFamily="2" charset="-78"/>
              </a:rPr>
              <a:t>است</a:t>
            </a:r>
            <a:r>
              <a:rPr lang="fa-IR" sz="2800" dirty="0" smtClean="0">
                <a:cs typeface="B Titr" pitchFamily="2" charset="-78"/>
              </a:rPr>
              <a:t>.</a:t>
            </a:r>
          </a:p>
          <a:p>
            <a:pPr algn="r"/>
            <a:r>
              <a:rPr lang="fa-IR" sz="2800" dirty="0" smtClean="0">
                <a:cs typeface="B Titr" pitchFamily="2" charset="-78"/>
              </a:rPr>
              <a:t> </a:t>
            </a:r>
            <a:r>
              <a:rPr lang="fa-IR" sz="2800" dirty="0">
                <a:cs typeface="B Titr" pitchFamily="2" charset="-78"/>
              </a:rPr>
              <a:t>از فلزها </a:t>
            </a:r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بندرت به شکل خالص </a:t>
            </a:r>
            <a:r>
              <a:rPr lang="fa-IR" sz="2800" dirty="0">
                <a:cs typeface="B Titr" pitchFamily="2" charset="-78"/>
              </a:rPr>
              <a:t>استفاده می‌شود؛ </a:t>
            </a:r>
            <a:endParaRPr lang="fa-IR" sz="2800" dirty="0" smtClean="0">
              <a:cs typeface="B Titr" pitchFamily="2" charset="-78"/>
            </a:endParaRPr>
          </a:p>
          <a:p>
            <a:pPr algn="r"/>
            <a:r>
              <a:rPr lang="fa-IR" sz="2800" dirty="0" smtClean="0">
                <a:cs typeface="B Titr" pitchFamily="2" charset="-78"/>
              </a:rPr>
              <a:t>معمولا </a:t>
            </a:r>
            <a:r>
              <a:rPr lang="fa-IR" sz="2800" dirty="0">
                <a:cs typeface="B Titr" pitchFamily="2" charset="-78"/>
              </a:rPr>
              <a:t>با مخلوط کردن یک فلز با فلزهای دیگر یا غیر فلزها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آلیاژی</a:t>
            </a:r>
            <a:r>
              <a:rPr lang="fa-IR" sz="2800" dirty="0">
                <a:cs typeface="B Titr" pitchFamily="2" charset="-78"/>
              </a:rPr>
              <a:t> از آن را تشکیل می‌دهند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105835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FF9900"/>
                </a:solidFill>
                <a:cs typeface="B Titr" pitchFamily="2" charset="-78"/>
              </a:rPr>
              <a:t>مس</a:t>
            </a:r>
            <a:r>
              <a:rPr lang="fa-IR" sz="2800" dirty="0">
                <a:cs typeface="B Titr" pitchFamily="2" charset="-78"/>
              </a:rPr>
              <a:t> یکی دیگر از فلزهای پرکاربرد در زندگی است. این فلز براق و سر خ رنگ است</a:t>
            </a:r>
            <a:r>
              <a:rPr lang="fa-IR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59941"/>
            <a:ext cx="3200400" cy="224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24350"/>
            <a:ext cx="2353129" cy="219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مس اولین فلز استخراج شده از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سنگ معدن </a:t>
            </a:r>
            <a:r>
              <a:rPr lang="fa-IR" sz="2400" dirty="0">
                <a:cs typeface="B Titr" pitchFamily="2" charset="-78"/>
              </a:rPr>
              <a:t>است. فلز مس از طریق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ذوب سنگ معدن </a:t>
            </a:r>
            <a:r>
              <a:rPr lang="fa-IR" sz="2400" dirty="0">
                <a:cs typeface="B Titr" pitchFamily="2" charset="-78"/>
              </a:rPr>
              <a:t>آن در دمای بالابه دست  می آید و نقش مهمی در صنعت دارد.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86" y="2308217"/>
            <a:ext cx="3515640" cy="35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Image result for ‫استخراج مس[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541147" cy="33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itchFamily="2" charset="-78"/>
              </a:rPr>
              <a:t>فلز مس به علت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رسانایی الکتریکی زیاد</a:t>
            </a:r>
            <a:r>
              <a:rPr lang="fa-IR" sz="2800" dirty="0">
                <a:cs typeface="B Titr" pitchFamily="2" charset="-78"/>
              </a:rPr>
              <a:t>، </a:t>
            </a:r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مقاومت در برابر خوردگی </a:t>
            </a:r>
            <a:r>
              <a:rPr lang="fa-IR" sz="2800" dirty="0">
                <a:cs typeface="B Titr" pitchFamily="2" charset="-78"/>
              </a:rPr>
              <a:t>و </a:t>
            </a: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قابلیت مفتول شدن</a:t>
            </a:r>
            <a:r>
              <a:rPr lang="fa-IR" sz="2800" dirty="0">
                <a:cs typeface="B Titr" pitchFamily="2" charset="-78"/>
              </a:rPr>
              <a:t>، کاربرد گسترد های در زندگی امروز دارد. استفاده از ظروف مسی برای پختن غذا و سیم های مسی در سیم کشی ساختمان نمونه هایی از کاربردهای این فلز می باشند </a:t>
            </a:r>
          </a:p>
        </p:txBody>
      </p:sp>
      <p:sp>
        <p:nvSpPr>
          <p:cNvPr id="3" name="AutoShape 2" descr="Image result for ‫کاربرد مس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40465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Image result for ‫کاربرد مس‬‎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0" y="2707712"/>
            <a:ext cx="4713110" cy="34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07721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>آهن فلزی </a:t>
            </a:r>
            <a:r>
              <a:rPr lang="fa-IR" sz="2800" dirty="0">
                <a:cs typeface="B Titr" pitchFamily="2" charset="-78"/>
              </a:rPr>
              <a:t>نسبتاً فراوان در جهان است و اهمیت حیاتی در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زندگی حیوانات و گیاهان </a:t>
            </a:r>
            <a:r>
              <a:rPr lang="fa-IR" sz="2800" dirty="0">
                <a:cs typeface="B Titr" pitchFamily="2" charset="-78"/>
              </a:rPr>
              <a:t>دارد . فلزی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خالص</a:t>
            </a:r>
            <a:r>
              <a:rPr lang="fa-IR" sz="2800" dirty="0">
                <a:cs typeface="B Titr" pitchFamily="2" charset="-78"/>
              </a:rPr>
              <a:t> که دارای فعالیت شیمیایی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زیاد</a:t>
            </a:r>
            <a:r>
              <a:rPr lang="fa-IR" sz="2800" dirty="0">
                <a:cs typeface="B Titr" pitchFamily="2" charset="-78"/>
              </a:rPr>
              <a:t> است و مخصوصاً در هوای </a:t>
            </a:r>
            <a:r>
              <a:rPr lang="fa-IR" sz="2800" dirty="0">
                <a:solidFill>
                  <a:schemeClr val="accent5">
                    <a:lumMod val="50000"/>
                  </a:schemeClr>
                </a:solidFill>
                <a:cs typeface="B Titr" pitchFamily="2" charset="-78"/>
              </a:rPr>
              <a:t>مرطوب</a:t>
            </a:r>
            <a:r>
              <a:rPr lang="fa-IR" sz="2800" dirty="0">
                <a:cs typeface="B Titr" pitchFamily="2" charset="-78"/>
              </a:rPr>
              <a:t> به سرعت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زنگ</a:t>
            </a:r>
            <a:r>
              <a:rPr lang="fa-IR" sz="2800" dirty="0">
                <a:cs typeface="B Titr" pitchFamily="2" charset="-78"/>
              </a:rPr>
              <a:t> می زند 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3638550"/>
            <a:ext cx="2790826" cy="19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71" y="3619499"/>
            <a:ext cx="2615553" cy="1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8" y="3619498"/>
            <a:ext cx="3047553" cy="19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itchFamily="2" charset="-78"/>
              </a:rPr>
              <a:t>فلز 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مس</a:t>
            </a:r>
            <a:r>
              <a:rPr lang="fa-IR" sz="3200" dirty="0" smtClean="0">
                <a:cs typeface="B Titr" pitchFamily="2" charset="-78"/>
              </a:rPr>
              <a:t> با </a:t>
            </a:r>
            <a:r>
              <a:rPr lang="fa-IR" sz="3200" dirty="0">
                <a:solidFill>
                  <a:srgbClr val="0070C0"/>
                </a:solidFill>
                <a:cs typeface="B Titr" pitchFamily="2" charset="-78"/>
              </a:rPr>
              <a:t>اکسیژن</a:t>
            </a:r>
            <a:r>
              <a:rPr lang="fa-IR" sz="3200" dirty="0">
                <a:cs typeface="B Titr" pitchFamily="2" charset="-78"/>
              </a:rPr>
              <a:t> به کندی ترکیب و به مس اکسید تبدیل می شود. </a:t>
            </a:r>
          </a:p>
          <a:p>
            <a:pPr rtl="1"/>
            <a:r>
              <a:rPr lang="fa-IR" sz="3200" b="1" dirty="0">
                <a:cs typeface="B Titr" pitchFamily="2" charset="-78"/>
              </a:rPr>
              <a:t>مس اکسید → گاز اکسیژن + فلز مس</a:t>
            </a:r>
            <a:r>
              <a:rPr lang="fa-IR" sz="3200" dirty="0">
                <a:cs typeface="B Titr" pitchFamily="2" charset="-78"/>
              </a:rPr>
              <a:t> </a:t>
            </a:r>
          </a:p>
        </p:txBody>
      </p:sp>
      <p:pic>
        <p:nvPicPr>
          <p:cNvPr id="7170" name="Picture 2" descr="Image result for ‫مس اکسی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-655638"/>
            <a:ext cx="1676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199"/>
            <a:ext cx="5486400" cy="384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25" y="838200"/>
            <a:ext cx="7610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اگر </a:t>
            </a:r>
            <a:r>
              <a:rPr lang="fa-IR" sz="2400" dirty="0">
                <a:cs typeface="B Titr" pitchFamily="2" charset="-78"/>
              </a:rPr>
              <a:t>یک تکه نوار </a:t>
            </a:r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منیزیم</a:t>
            </a:r>
            <a:r>
              <a:rPr lang="fa-IR" sz="2400" dirty="0">
                <a:cs typeface="B Titr" pitchFamily="2" charset="-78"/>
              </a:rPr>
              <a:t> را روی شعله چراغ بگیرید، به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سرعت</a:t>
            </a:r>
            <a:r>
              <a:rPr lang="fa-IR" sz="2400" dirty="0">
                <a:cs typeface="B Titr" pitchFamily="2" charset="-78"/>
              </a:rPr>
              <a:t> می سوزد و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نور خیره کننده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ای  </a:t>
            </a:r>
            <a:r>
              <a:rPr lang="fa-IR" sz="2400" dirty="0" smtClean="0">
                <a:cs typeface="B Titr" pitchFamily="2" charset="-78"/>
              </a:rPr>
              <a:t>تولید</a:t>
            </a:r>
            <a:r>
              <a:rPr lang="fa-IR" sz="2400" dirty="0">
                <a:cs typeface="B Titr" pitchFamily="2" charset="-78"/>
              </a:rPr>
              <a:t>  </a:t>
            </a:r>
            <a:r>
              <a:rPr lang="fa-IR" sz="2400" dirty="0" smtClean="0">
                <a:cs typeface="B Titr" pitchFamily="2" charset="-78"/>
              </a:rPr>
              <a:t> می کند</a:t>
            </a:r>
            <a:r>
              <a:rPr lang="fa-IR" sz="2400" dirty="0">
                <a:cs typeface="B Titr" pitchFamily="2" charset="-78"/>
              </a:rPr>
              <a:t> </a:t>
            </a:r>
            <a:endParaRPr lang="fa-IR" sz="2400" dirty="0" smtClean="0">
              <a:cs typeface="B Titr" pitchFamily="2" charset="-78"/>
            </a:endParaRPr>
          </a:p>
          <a:p>
            <a:pPr algn="r" rtl="1"/>
            <a:endParaRPr lang="fa-IR" sz="2400" dirty="0" smtClean="0">
              <a:cs typeface="B Titr" pitchFamily="2" charset="-78"/>
            </a:endParaRPr>
          </a:p>
          <a:p>
            <a:pPr algn="r" rtl="1"/>
            <a:endParaRPr lang="fa-IR" sz="2400" dirty="0">
              <a:cs typeface="B Titr" pitchFamily="2" charset="-78"/>
            </a:endParaRPr>
          </a:p>
          <a:p>
            <a:pPr algn="r" rtl="1"/>
            <a:endParaRPr lang="fa-IR" sz="2400" dirty="0">
              <a:cs typeface="B Titr" pitchFamily="2" charset="-78"/>
            </a:endParaRPr>
          </a:p>
          <a:p>
            <a:pPr algn="r" rtl="1"/>
            <a:r>
              <a:rPr lang="fa-IR" sz="2400" dirty="0" smtClean="0">
                <a:cs typeface="B Titr" pitchFamily="2" charset="-78"/>
              </a:rPr>
              <a:t>طلا با </a:t>
            </a:r>
            <a:r>
              <a:rPr lang="fa-IR" sz="2400" dirty="0">
                <a:cs typeface="B Titr" pitchFamily="2" charset="-78"/>
              </a:rPr>
              <a:t>اکسیژن ترکیب نمی شود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362200" cy="34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31347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انجمن علمی و آموزشی معلمان علوم تجربی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812</Words>
  <Application>Microsoft Office PowerPoint</Application>
  <PresentationFormat>On-screen Show (4:3)</PresentationFormat>
  <Paragraphs>88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مواد و نقش آنها در زندگی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عناصر</dc:title>
  <dc:creator>majid fa</dc:creator>
  <cp:lastModifiedBy>Majid</cp:lastModifiedBy>
  <cp:revision>42</cp:revision>
  <dcterms:created xsi:type="dcterms:W3CDTF">2006-08-16T00:00:00Z</dcterms:created>
  <dcterms:modified xsi:type="dcterms:W3CDTF">2017-12-23T20:27:31Z</dcterms:modified>
</cp:coreProperties>
</file>